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Layouts/slideLayout18.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 id="2147483651" r:id="rId2"/>
    <p:sldMasterId id="2147484424" r:id="rId3"/>
    <p:sldMasterId id="2147484428" r:id="rId4"/>
    <p:sldMasterId id="2147484434" r:id="rId5"/>
  </p:sldMasterIdLst>
  <p:notesMasterIdLst>
    <p:notesMasterId r:id="rId57"/>
  </p:notesMasterIdLst>
  <p:sldIdLst>
    <p:sldId id="528" r:id="rId6"/>
    <p:sldId id="628" r:id="rId7"/>
    <p:sldId id="726" r:id="rId8"/>
    <p:sldId id="857" r:id="rId9"/>
    <p:sldId id="733" r:id="rId10"/>
    <p:sldId id="728" r:id="rId11"/>
    <p:sldId id="736" r:id="rId12"/>
    <p:sldId id="856" r:id="rId13"/>
    <p:sldId id="775" r:id="rId14"/>
    <p:sldId id="834" r:id="rId15"/>
    <p:sldId id="845" r:id="rId16"/>
    <p:sldId id="826" r:id="rId17"/>
    <p:sldId id="821" r:id="rId18"/>
    <p:sldId id="776" r:id="rId19"/>
    <p:sldId id="846" r:id="rId20"/>
    <p:sldId id="829" r:id="rId21"/>
    <p:sldId id="822" r:id="rId22"/>
    <p:sldId id="777" r:id="rId23"/>
    <p:sldId id="847" r:id="rId24"/>
    <p:sldId id="831" r:id="rId25"/>
    <p:sldId id="827" r:id="rId26"/>
    <p:sldId id="778" r:id="rId27"/>
    <p:sldId id="848" r:id="rId28"/>
    <p:sldId id="753" r:id="rId29"/>
    <p:sldId id="830" r:id="rId30"/>
    <p:sldId id="782" r:id="rId31"/>
    <p:sldId id="849" r:id="rId32"/>
    <p:sldId id="836" r:id="rId33"/>
    <p:sldId id="800" r:id="rId34"/>
    <p:sldId id="835" r:id="rId35"/>
    <p:sldId id="783" r:id="rId36"/>
    <p:sldId id="850" r:id="rId37"/>
    <p:sldId id="838" r:id="rId38"/>
    <p:sldId id="837" r:id="rId39"/>
    <p:sldId id="809" r:id="rId40"/>
    <p:sldId id="786" r:id="rId41"/>
    <p:sldId id="851" r:id="rId42"/>
    <p:sldId id="816" r:id="rId43"/>
    <p:sldId id="839" r:id="rId44"/>
    <p:sldId id="787" r:id="rId45"/>
    <p:sldId id="852" r:id="rId46"/>
    <p:sldId id="843" r:id="rId47"/>
    <p:sldId id="797" r:id="rId48"/>
    <p:sldId id="844" r:id="rId49"/>
    <p:sldId id="833" r:id="rId50"/>
    <p:sldId id="840" r:id="rId51"/>
    <p:sldId id="853" r:id="rId52"/>
    <p:sldId id="854" r:id="rId53"/>
    <p:sldId id="637" r:id="rId54"/>
    <p:sldId id="819" r:id="rId55"/>
    <p:sldId id="820" r:id="rId56"/>
  </p:sldIdLst>
  <p:sldSz cx="9144000" cy="6858000" type="screen4x3"/>
  <p:notesSz cx="6858000" cy="9144000"/>
  <p:defaultTextStyle>
    <a:defPPr>
      <a:defRPr lang="en-US"/>
    </a:defPPr>
    <a:lvl1pPr algn="ctr" rtl="0" fontAlgn="base">
      <a:spcBef>
        <a:spcPct val="0"/>
      </a:spcBef>
      <a:spcAft>
        <a:spcPct val="0"/>
      </a:spcAft>
      <a:defRPr sz="1400" b="1" kern="1200">
        <a:solidFill>
          <a:schemeClr val="tx1"/>
        </a:solidFill>
        <a:latin typeface="FrutigerNext LT Regular" pitchFamily="34" charset="0"/>
        <a:ea typeface="MS PGothic" pitchFamily="34" charset="-128"/>
        <a:cs typeface="+mn-cs"/>
      </a:defRPr>
    </a:lvl1pPr>
    <a:lvl2pPr marL="457200" algn="ctr" rtl="0" fontAlgn="base">
      <a:spcBef>
        <a:spcPct val="0"/>
      </a:spcBef>
      <a:spcAft>
        <a:spcPct val="0"/>
      </a:spcAft>
      <a:defRPr sz="1400" b="1" kern="1200">
        <a:solidFill>
          <a:schemeClr val="tx1"/>
        </a:solidFill>
        <a:latin typeface="FrutigerNext LT Regular" pitchFamily="34" charset="0"/>
        <a:ea typeface="MS PGothic" pitchFamily="34" charset="-128"/>
        <a:cs typeface="+mn-cs"/>
      </a:defRPr>
    </a:lvl2pPr>
    <a:lvl3pPr marL="914400" algn="ctr" rtl="0" fontAlgn="base">
      <a:spcBef>
        <a:spcPct val="0"/>
      </a:spcBef>
      <a:spcAft>
        <a:spcPct val="0"/>
      </a:spcAft>
      <a:defRPr sz="1400" b="1" kern="1200">
        <a:solidFill>
          <a:schemeClr val="tx1"/>
        </a:solidFill>
        <a:latin typeface="FrutigerNext LT Regular" pitchFamily="34" charset="0"/>
        <a:ea typeface="MS PGothic" pitchFamily="34" charset="-128"/>
        <a:cs typeface="+mn-cs"/>
      </a:defRPr>
    </a:lvl3pPr>
    <a:lvl4pPr marL="1371600" algn="ctr" rtl="0" fontAlgn="base">
      <a:spcBef>
        <a:spcPct val="0"/>
      </a:spcBef>
      <a:spcAft>
        <a:spcPct val="0"/>
      </a:spcAft>
      <a:defRPr sz="1400" b="1" kern="1200">
        <a:solidFill>
          <a:schemeClr val="tx1"/>
        </a:solidFill>
        <a:latin typeface="FrutigerNext LT Regular" pitchFamily="34" charset="0"/>
        <a:ea typeface="MS PGothic" pitchFamily="34" charset="-128"/>
        <a:cs typeface="+mn-cs"/>
      </a:defRPr>
    </a:lvl4pPr>
    <a:lvl5pPr marL="1828800" algn="ctr" rtl="0" fontAlgn="base">
      <a:spcBef>
        <a:spcPct val="0"/>
      </a:spcBef>
      <a:spcAft>
        <a:spcPct val="0"/>
      </a:spcAft>
      <a:defRPr sz="1400" b="1" kern="1200">
        <a:solidFill>
          <a:schemeClr val="tx1"/>
        </a:solidFill>
        <a:latin typeface="FrutigerNext LT Regular" pitchFamily="34" charset="0"/>
        <a:ea typeface="MS PGothic" pitchFamily="34" charset="-128"/>
        <a:cs typeface="+mn-cs"/>
      </a:defRPr>
    </a:lvl5pPr>
    <a:lvl6pPr marL="2286000" algn="l" defTabSz="914400" rtl="0" eaLnBrk="1" latinLnBrk="0" hangingPunct="1">
      <a:defRPr sz="1400" b="1" kern="1200">
        <a:solidFill>
          <a:schemeClr val="tx1"/>
        </a:solidFill>
        <a:latin typeface="FrutigerNext LT Regular" pitchFamily="34" charset="0"/>
        <a:ea typeface="MS PGothic" pitchFamily="34" charset="-128"/>
        <a:cs typeface="+mn-cs"/>
      </a:defRPr>
    </a:lvl6pPr>
    <a:lvl7pPr marL="2743200" algn="l" defTabSz="914400" rtl="0" eaLnBrk="1" latinLnBrk="0" hangingPunct="1">
      <a:defRPr sz="1400" b="1" kern="1200">
        <a:solidFill>
          <a:schemeClr val="tx1"/>
        </a:solidFill>
        <a:latin typeface="FrutigerNext LT Regular" pitchFamily="34" charset="0"/>
        <a:ea typeface="MS PGothic" pitchFamily="34" charset="-128"/>
        <a:cs typeface="+mn-cs"/>
      </a:defRPr>
    </a:lvl7pPr>
    <a:lvl8pPr marL="3200400" algn="l" defTabSz="914400" rtl="0" eaLnBrk="1" latinLnBrk="0" hangingPunct="1">
      <a:defRPr sz="1400" b="1" kern="1200">
        <a:solidFill>
          <a:schemeClr val="tx1"/>
        </a:solidFill>
        <a:latin typeface="FrutigerNext LT Regular" pitchFamily="34" charset="0"/>
        <a:ea typeface="MS PGothic" pitchFamily="34" charset="-128"/>
        <a:cs typeface="+mn-cs"/>
      </a:defRPr>
    </a:lvl8pPr>
    <a:lvl9pPr marL="3657600" algn="l" defTabSz="914400" rtl="0" eaLnBrk="1" latinLnBrk="0" hangingPunct="1">
      <a:defRPr sz="1400" b="1" kern="1200">
        <a:solidFill>
          <a:schemeClr val="tx1"/>
        </a:solidFill>
        <a:latin typeface="FrutigerNext LT Regular" pitchFamily="34" charset="0"/>
        <a:ea typeface="MS PGothic" pitchFamily="34" charset="-128"/>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uawei" initials="h" lastIdx="11" clrIdx="0"/>
  <p:cmAuthor id="1" name="z00214764" initials="z" lastIdx="14" clrIdx="1"/>
  <p:cmAuthor id="2" name="zhangmiao" initials="zhangmiao" lastIdx="2" clrIdx="2"/>
  <p:cmAuthor id="3" name="z00102211" initials="z" lastIdx="3"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CC3300"/>
    <a:srgbClr val="A0CDE8"/>
    <a:srgbClr val="99CCFF"/>
    <a:srgbClr val="990000"/>
    <a:srgbClr val="0000CC"/>
    <a:srgbClr val="FF3300"/>
    <a:srgbClr val="FFFF00"/>
    <a:srgbClr val="CCFFCC"/>
    <a:srgbClr val="CCFF99"/>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7" autoAdjust="0"/>
    <p:restoredTop sz="96102" autoAdjust="0"/>
  </p:normalViewPr>
  <p:slideViewPr>
    <p:cSldViewPr snapToObjects="1">
      <p:cViewPr>
        <p:scale>
          <a:sx n="100" d="100"/>
          <a:sy n="100" d="100"/>
        </p:scale>
        <p:origin x="-7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eaLnBrk="0" hangingPunct="0">
              <a:defRPr sz="1200" b="0">
                <a:latin typeface="Arial" pitchFamily="34" charset="0"/>
              </a:defRPr>
            </a:lvl1pPr>
          </a:lstStyle>
          <a:p>
            <a:pPr>
              <a:defRPr/>
            </a:pPr>
            <a:endParaRPr lang="en-US" altLang="zh-CN"/>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0">
                <a:latin typeface="Arial" pitchFamily="34" charset="0"/>
              </a:defRPr>
            </a:lvl1pPr>
          </a:lstStyle>
          <a:p>
            <a:pPr>
              <a:defRPr/>
            </a:pPr>
            <a:endParaRPr lang="en-US" altLang="zh-CN"/>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eaLnBrk="0" hangingPunct="0">
              <a:defRPr sz="1200" b="0">
                <a:latin typeface="Arial" pitchFamily="34" charset="0"/>
              </a:defRPr>
            </a:lvl1pPr>
          </a:lstStyle>
          <a:p>
            <a:pPr>
              <a:defRPr/>
            </a:pPr>
            <a:endParaRPr lang="en-US" altLang="zh-CN"/>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0">
                <a:latin typeface="Arial" pitchFamily="34" charset="0"/>
              </a:defRPr>
            </a:lvl1pPr>
          </a:lstStyle>
          <a:p>
            <a:pPr>
              <a:defRPr/>
            </a:pPr>
            <a:fld id="{A5B4E354-FBD3-40F9-8B05-AE33EC4FCFE5}"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07483566-766B-48D4-B45E-40721BD9BD2C}" type="slidenum">
              <a:rPr lang="zh-CN" altLang="en-US" smtClean="0">
                <a:latin typeface="Arial" charset="0"/>
              </a:rPr>
              <a:pPr/>
              <a:t>1</a:t>
            </a:fld>
            <a:endParaRPr lang="en-US" altLang="zh-CN" smtClean="0">
              <a:latin typeface="Arial"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zh-CN" altLang="en-US" smtClean="0">
              <a:latin typeface="Arial"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smtClean="0">
              <a:solidFill>
                <a:srgbClr val="000000"/>
              </a:solidFill>
              <a:latin typeface="Times New Roman" pitchFamily="18" charset="0"/>
              <a:ea typeface="华文细黑" pitchFamily="2" charset="-122"/>
            </a:endParaRPr>
          </a:p>
          <a:p>
            <a:endParaRPr lang="en-US" altLang="zh-CN" dirty="0" smtClean="0"/>
          </a:p>
        </p:txBody>
      </p:sp>
      <p:sp>
        <p:nvSpPr>
          <p:cNvPr id="4" name="灯片编号占位符 3"/>
          <p:cNvSpPr>
            <a:spLocks noGrp="1"/>
          </p:cNvSpPr>
          <p:nvPr>
            <p:ph type="sldNum" sz="quarter" idx="10"/>
          </p:nvPr>
        </p:nvSpPr>
        <p:spPr/>
        <p:txBody>
          <a:bodyPr/>
          <a:lstStyle/>
          <a:p>
            <a:fld id="{453ED92A-35DE-4894-A2C3-24583777C887}" type="slidenum">
              <a:rPr lang="zh-CN" altLang="en-US" smtClean="0"/>
              <a:pPr/>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AES</a:t>
            </a:r>
            <a:r>
              <a:rPr lang="zh-CN" altLang="en-US" dirty="0" smtClean="0"/>
              <a:t>，</a:t>
            </a:r>
            <a:r>
              <a:rPr lang="en-US" altLang="zh-CN" dirty="0" smtClean="0"/>
              <a:t>SHA256</a:t>
            </a:r>
            <a:endParaRPr lang="zh-CN" altLang="en-US" dirty="0"/>
          </a:p>
        </p:txBody>
      </p:sp>
      <p:sp>
        <p:nvSpPr>
          <p:cNvPr id="4" name="灯片编号占位符 3"/>
          <p:cNvSpPr>
            <a:spLocks noGrp="1"/>
          </p:cNvSpPr>
          <p:nvPr>
            <p:ph type="sldNum" sz="quarter" idx="10"/>
          </p:nvPr>
        </p:nvSpPr>
        <p:spPr/>
        <p:txBody>
          <a:bodyPr/>
          <a:lstStyle/>
          <a:p>
            <a:pPr>
              <a:defRPr/>
            </a:pPr>
            <a:fld id="{A5B4E354-FBD3-40F9-8B05-AE33EC4FCFE5}" type="slidenum">
              <a:rPr lang="zh-CN" altLang="en-US" smtClean="0"/>
              <a:pPr>
                <a:defRPr/>
              </a:pPr>
              <a:t>13</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6DA6E96A-5546-472E-B758-23BD4DE5CDA4}" type="slidenum">
              <a:rPr lang="zh-CN" altLang="en-US" smtClean="0">
                <a:solidFill>
                  <a:srgbClr val="FFFFFF"/>
                </a:solidFill>
                <a:latin typeface="Arial" pitchFamily="34" charset="0"/>
              </a:rPr>
              <a:pPr/>
              <a:t>14</a:t>
            </a:fld>
            <a:endParaRPr lang="en-US" altLang="zh-CN" smtClean="0">
              <a:solidFill>
                <a:srgbClr val="FFFFFF"/>
              </a:solidFill>
              <a:latin typeface="Arial" pitchFamily="34" charset="0"/>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http://www.2cto.com/News/201205/131812.html</a:t>
            </a:r>
          </a:p>
          <a:p>
            <a:r>
              <a:rPr lang="en-US" altLang="zh-CN" dirty="0" smtClean="0"/>
              <a:t>http://blog.trendmicro.com/trendlabs-security-intelligence/zte-score-m-scores-a-backdoor-vulnerability/</a:t>
            </a:r>
            <a:endParaRPr lang="zh-CN" altLang="en-US" dirty="0"/>
          </a:p>
        </p:txBody>
      </p:sp>
      <p:sp>
        <p:nvSpPr>
          <p:cNvPr id="4" name="灯片编号占位符 3"/>
          <p:cNvSpPr>
            <a:spLocks noGrp="1"/>
          </p:cNvSpPr>
          <p:nvPr>
            <p:ph type="sldNum" sz="quarter" idx="10"/>
          </p:nvPr>
        </p:nvSpPr>
        <p:spPr/>
        <p:txBody>
          <a:bodyPr/>
          <a:lstStyle/>
          <a:p>
            <a:pPr>
              <a:defRPr/>
            </a:pPr>
            <a:fld id="{A5B4E354-FBD3-40F9-8B05-AE33EC4FCFE5}" type="slidenum">
              <a:rPr lang="zh-CN" altLang="en-US" smtClean="0"/>
              <a:pPr>
                <a:defRPr/>
              </a:pPr>
              <a:t>15</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zh-CN" sz="1200" dirty="0" smtClean="0">
              <a:latin typeface="华文细黑" pitchFamily="2" charset="-122"/>
              <a:ea typeface="华文细黑" pitchFamily="2" charset="-122"/>
            </a:endParaRPr>
          </a:p>
        </p:txBody>
      </p:sp>
      <p:sp>
        <p:nvSpPr>
          <p:cNvPr id="4" name="灯片编号占位符 3"/>
          <p:cNvSpPr>
            <a:spLocks noGrp="1"/>
          </p:cNvSpPr>
          <p:nvPr>
            <p:ph type="sldNum" sz="quarter" idx="10"/>
          </p:nvPr>
        </p:nvSpPr>
        <p:spPr/>
        <p:txBody>
          <a:bodyPr/>
          <a:lstStyle/>
          <a:p>
            <a:fld id="{453ED92A-35DE-4894-A2C3-24583777C887}" type="slidenum">
              <a:rPr lang="zh-CN" altLang="en-US" smtClean="0"/>
              <a:pPr/>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180975" algn="just">
              <a:buFont typeface="Wingdings" pitchFamily="2" charset="2"/>
              <a:buNone/>
              <a:defRPr/>
            </a:pPr>
            <a:r>
              <a:rPr lang="zh-CN" altLang="en-US" sz="1200" dirty="0" smtClean="0">
                <a:latin typeface="华文细黑" pitchFamily="2" charset="-122"/>
                <a:ea typeface="华文细黑" pitchFamily="2" charset="-122"/>
              </a:rPr>
              <a:t>三面隔离是管理面、控制面（信令面）、用户面（数据面）彼此实现安全隔离</a:t>
            </a:r>
            <a:r>
              <a:rPr lang="en-US" altLang="zh-CN" sz="1200" dirty="0" smtClean="0">
                <a:latin typeface="华文细黑" pitchFamily="2" charset="-122"/>
                <a:ea typeface="华文细黑" pitchFamily="2" charset="-122"/>
              </a:rPr>
              <a:t>;</a:t>
            </a:r>
          </a:p>
          <a:p>
            <a:pPr indent="180975" algn="just">
              <a:buFont typeface="Wingdings" pitchFamily="2" charset="2"/>
              <a:buNone/>
              <a:defRPr/>
            </a:pPr>
            <a:r>
              <a:rPr lang="en-US" altLang="zh-CN" dirty="0" smtClean="0"/>
              <a:t>UK</a:t>
            </a:r>
            <a:r>
              <a:rPr lang="zh-CN" altLang="en-US" dirty="0" smtClean="0"/>
              <a:t>的实际案例：</a:t>
            </a:r>
            <a:r>
              <a:rPr lang="en-US" altLang="zh-CN" sz="1200" dirty="0" smtClean="0"/>
              <a:t>SE</a:t>
            </a:r>
            <a:r>
              <a:rPr lang="zh-CN" altLang="en-US" sz="1200" dirty="0" smtClean="0"/>
              <a:t>需要更多从部署角度去考虑风险，要充分考虑部署的难度，安全配置应该尽可能的设计简单易用，在很难配置的情况下，有可能客户和用服在开局时，就不配或者配错。</a:t>
            </a:r>
            <a:endParaRPr lang="en-US" altLang="zh-CN" sz="1200" dirty="0" smtClean="0"/>
          </a:p>
          <a:p>
            <a:pPr indent="180975" algn="just">
              <a:buFont typeface="Wingdings" pitchFamily="2" charset="2"/>
              <a:buNone/>
              <a:defRPr/>
            </a:pPr>
            <a:endParaRPr lang="zh-CN" altLang="en-US" sz="1200" dirty="0" smtClean="0">
              <a:latin typeface="华文细黑" pitchFamily="2" charset="-122"/>
              <a:ea typeface="华文细黑" pitchFamily="2" charset="-122"/>
            </a:endParaRPr>
          </a:p>
          <a:p>
            <a:pPr indent="180975" algn="just">
              <a:buFont typeface="Wingdings" pitchFamily="2" charset="2"/>
              <a:buNone/>
              <a:defRPr/>
            </a:pPr>
            <a:endParaRPr lang="zh-CN" altLang="zh-CN" sz="1200" dirty="0" smtClean="0">
              <a:latin typeface="华文细黑" pitchFamily="2" charset="-122"/>
              <a:ea typeface="华文细黑" pitchFamily="2" charset="-122"/>
            </a:endParaRPr>
          </a:p>
        </p:txBody>
      </p:sp>
      <p:sp>
        <p:nvSpPr>
          <p:cNvPr id="4" name="灯片编号占位符 3"/>
          <p:cNvSpPr>
            <a:spLocks noGrp="1"/>
          </p:cNvSpPr>
          <p:nvPr>
            <p:ph type="sldNum" sz="quarter" idx="10"/>
          </p:nvPr>
        </p:nvSpPr>
        <p:spPr/>
        <p:txBody>
          <a:bodyPr/>
          <a:lstStyle/>
          <a:p>
            <a:fld id="{453ED92A-35DE-4894-A2C3-24583777C887}" type="slidenum">
              <a:rPr lang="zh-CN" altLang="en-US" smtClean="0"/>
              <a:pPr/>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6DA6E96A-5546-472E-B758-23BD4DE5CDA4}" type="slidenum">
              <a:rPr lang="zh-CN" altLang="en-US" smtClean="0">
                <a:solidFill>
                  <a:srgbClr val="FFFFFF"/>
                </a:solidFill>
                <a:latin typeface="Arial" pitchFamily="34" charset="0"/>
              </a:rPr>
              <a:pPr/>
              <a:t>18</a:t>
            </a:fld>
            <a:endParaRPr lang="en-US" altLang="zh-CN" smtClean="0">
              <a:solidFill>
                <a:srgbClr val="FFFFFF"/>
              </a:solidFill>
              <a:latin typeface="Arial" pitchFamily="34" charset="0"/>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Arial" pitchFamily="34" charset="0"/>
                <a:ea typeface="宋体" pitchFamily="2" charset="-122"/>
                <a:cs typeface="+mn-cs"/>
              </a:rPr>
              <a:t>亚里士多德提出的著名的政体三要素论</a:t>
            </a:r>
            <a:r>
              <a:rPr lang="en-US" altLang="zh-CN" sz="1200" kern="1200" dirty="0" smtClean="0">
                <a:solidFill>
                  <a:schemeClr val="tx1"/>
                </a:solidFill>
                <a:latin typeface="Arial" pitchFamily="34" charset="0"/>
                <a:ea typeface="宋体" pitchFamily="2" charset="-122"/>
                <a:cs typeface="+mn-cs"/>
              </a:rPr>
              <a:t>, </a:t>
            </a:r>
            <a:r>
              <a:rPr lang="zh-CN" altLang="zh-CN" sz="1200" kern="1200" dirty="0" smtClean="0">
                <a:solidFill>
                  <a:schemeClr val="tx1"/>
                </a:solidFill>
                <a:latin typeface="Arial" pitchFamily="34" charset="0"/>
                <a:ea typeface="宋体" pitchFamily="2" charset="-122"/>
                <a:cs typeface="+mn-cs"/>
              </a:rPr>
              <a:t>他首次把国家的政权划分为议事权、行政权和审判权，主张政府的行政、立法与司法职权范围要分明</a:t>
            </a:r>
            <a:r>
              <a:rPr lang="zh-CN" altLang="en-US" sz="1200" kern="1200" dirty="0" smtClean="0">
                <a:solidFill>
                  <a:schemeClr val="tx1"/>
                </a:solidFill>
                <a:latin typeface="Arial" pitchFamily="34" charset="0"/>
                <a:ea typeface="宋体" pitchFamily="2" charset="-122"/>
                <a:cs typeface="+mn-cs"/>
              </a:rPr>
              <a:t>。</a:t>
            </a:r>
            <a:endParaRPr lang="en-US" altLang="zh-CN" sz="1200" kern="1200" dirty="0" smtClean="0">
              <a:solidFill>
                <a:schemeClr val="tx1"/>
              </a:solidFill>
              <a:latin typeface="Arial" pitchFamily="34" charset="0"/>
              <a:ea typeface="宋体" pitchFamily="2" charset="-122"/>
              <a:cs typeface="+mn-cs"/>
            </a:endParaRPr>
          </a:p>
          <a:p>
            <a:r>
              <a:rPr lang="zh-CN" altLang="en-US" sz="1200" b="0" dirty="0" smtClean="0"/>
              <a:t>双因素身份认证、禁止 </a:t>
            </a:r>
            <a:r>
              <a:rPr lang="en-US" altLang="zh-CN" sz="1200" b="0" dirty="0" smtClean="0"/>
              <a:t>root </a:t>
            </a:r>
            <a:r>
              <a:rPr lang="zh-CN" altLang="en-US" sz="1200" b="0" dirty="0" smtClean="0"/>
              <a:t>用户远程登录</a:t>
            </a:r>
            <a:endParaRPr lang="zh-CN" altLang="en-US" dirty="0"/>
          </a:p>
        </p:txBody>
      </p:sp>
      <p:sp>
        <p:nvSpPr>
          <p:cNvPr id="4" name="灯片编号占位符 3"/>
          <p:cNvSpPr>
            <a:spLocks noGrp="1"/>
          </p:cNvSpPr>
          <p:nvPr>
            <p:ph type="sldNum" sz="quarter" idx="10"/>
          </p:nvPr>
        </p:nvSpPr>
        <p:spPr/>
        <p:txBody>
          <a:bodyPr/>
          <a:lstStyle/>
          <a:p>
            <a:pPr>
              <a:defRPr/>
            </a:pPr>
            <a:fld id="{A5B4E354-FBD3-40F9-8B05-AE33EC4FCFE5}" type="slidenum">
              <a:rPr lang="zh-CN" altLang="en-US" smtClean="0"/>
              <a:pPr>
                <a:defRPr/>
              </a:pPr>
              <a:t>19</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正面例子，数字签名</a:t>
            </a:r>
            <a:endParaRPr lang="en-US" altLang="zh-CN" dirty="0" smtClean="0"/>
          </a:p>
        </p:txBody>
      </p:sp>
      <p:sp>
        <p:nvSpPr>
          <p:cNvPr id="4" name="灯片编号占位符 3"/>
          <p:cNvSpPr>
            <a:spLocks noGrp="1"/>
          </p:cNvSpPr>
          <p:nvPr>
            <p:ph type="sldNum" sz="quarter" idx="10"/>
          </p:nvPr>
        </p:nvSpPr>
        <p:spPr/>
        <p:txBody>
          <a:bodyPr/>
          <a:lstStyle/>
          <a:p>
            <a:fld id="{453ED92A-35DE-4894-A2C3-24583777C887}" type="slidenum">
              <a:rPr lang="zh-CN" altLang="en-US" smtClean="0"/>
              <a:pPr/>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正面例子</a:t>
            </a:r>
            <a:endParaRPr lang="en-US" altLang="zh-CN" dirty="0" smtClean="0"/>
          </a:p>
        </p:txBody>
      </p:sp>
      <p:sp>
        <p:nvSpPr>
          <p:cNvPr id="4" name="灯片编号占位符 3"/>
          <p:cNvSpPr>
            <a:spLocks noGrp="1"/>
          </p:cNvSpPr>
          <p:nvPr>
            <p:ph type="sldNum" sz="quarter" idx="10"/>
          </p:nvPr>
        </p:nvSpPr>
        <p:spPr/>
        <p:txBody>
          <a:bodyPr/>
          <a:lstStyle/>
          <a:p>
            <a:fld id="{453ED92A-35DE-4894-A2C3-24583777C887}" type="slidenum">
              <a:rPr lang="zh-CN" altLang="en-US" smtClean="0"/>
              <a:pPr/>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nSpc>
                <a:spcPct val="90000"/>
              </a:lnSpc>
            </a:pPr>
            <a:r>
              <a:rPr lang="zh-CN" altLang="en-US" b="1" dirty="0" smtClean="0">
                <a:latin typeface="华文细黑" pitchFamily="2" charset="-122"/>
                <a:ea typeface="华文细黑" pitchFamily="2" charset="-122"/>
              </a:rPr>
              <a:t>教学目标：通过身边的例子，引出安全设计</a:t>
            </a:r>
            <a:endParaRPr lang="zh-CN" altLang="en-US" b="1" dirty="0" smtClean="0">
              <a:ea typeface="宋体" charset="-122"/>
            </a:endParaRPr>
          </a:p>
          <a:p>
            <a:pPr>
              <a:lnSpc>
                <a:spcPct val="90000"/>
              </a:lnSpc>
            </a:pPr>
            <a:r>
              <a:rPr lang="zh-CN" altLang="en-US" b="1" dirty="0" smtClean="0">
                <a:latin typeface="华文细黑" pitchFamily="2" charset="-122"/>
                <a:ea typeface="华文细黑" pitchFamily="2" charset="-122"/>
              </a:rPr>
              <a:t>教学程序</a:t>
            </a:r>
            <a:r>
              <a:rPr lang="zh-CN" altLang="en-US" dirty="0" smtClean="0">
                <a:latin typeface="华文细黑" pitchFamily="2" charset="-122"/>
                <a:ea typeface="华文细黑" pitchFamily="2" charset="-122"/>
              </a:rPr>
              <a:t>：提问、讲解</a:t>
            </a:r>
          </a:p>
          <a:p>
            <a:pPr>
              <a:lnSpc>
                <a:spcPct val="90000"/>
              </a:lnSpc>
            </a:pPr>
            <a:r>
              <a:rPr lang="zh-CN" altLang="en-US" b="1" dirty="0" smtClean="0">
                <a:latin typeface="华文细黑" pitchFamily="2" charset="-122"/>
                <a:ea typeface="华文细黑" pitchFamily="2" charset="-122"/>
              </a:rPr>
              <a:t>教学时间：</a:t>
            </a:r>
            <a:r>
              <a:rPr lang="en-US" altLang="zh-CN" b="1" dirty="0" smtClean="0">
                <a:latin typeface="华文细黑" pitchFamily="2" charset="-122"/>
                <a:ea typeface="华文细黑" pitchFamily="2" charset="-122"/>
              </a:rPr>
              <a:t>90</a:t>
            </a:r>
            <a:r>
              <a:rPr lang="zh-CN" altLang="en-US" b="1" dirty="0" smtClean="0">
                <a:latin typeface="华文细黑" pitchFamily="2" charset="-122"/>
                <a:ea typeface="华文细黑" pitchFamily="2" charset="-122"/>
              </a:rPr>
              <a:t>分钟</a:t>
            </a:r>
            <a:endParaRPr lang="zh-CN" altLang="en-US" dirty="0" smtClean="0">
              <a:latin typeface="华文细黑" pitchFamily="2" charset="-122"/>
              <a:ea typeface="华文细黑" pitchFamily="2" charset="-122"/>
            </a:endParaRPr>
          </a:p>
          <a:p>
            <a:pPr>
              <a:lnSpc>
                <a:spcPct val="90000"/>
              </a:lnSpc>
            </a:pPr>
            <a:r>
              <a:rPr lang="zh-CN" altLang="en-US" b="1" dirty="0" smtClean="0">
                <a:latin typeface="华文细黑" pitchFamily="2" charset="-122"/>
                <a:ea typeface="华文细黑" pitchFamily="2" charset="-122"/>
              </a:rPr>
              <a:t>关键要点：</a:t>
            </a:r>
            <a:r>
              <a:rPr lang="en-US" altLang="zh-CN" sz="1100" dirty="0" smtClean="0">
                <a:latin typeface="Arial" charset="0"/>
              </a:rPr>
              <a:t>XXX</a:t>
            </a:r>
            <a:endParaRPr lang="zh-CN" altLang="zh-CN" sz="1100" dirty="0" smtClean="0">
              <a:latin typeface="Arial" charset="0"/>
            </a:endParaRPr>
          </a:p>
          <a:p>
            <a:endParaRPr lang="zh-CN" altLang="en-US" dirty="0"/>
          </a:p>
        </p:txBody>
      </p:sp>
      <p:sp>
        <p:nvSpPr>
          <p:cNvPr id="4" name="灯片编号占位符 3"/>
          <p:cNvSpPr>
            <a:spLocks noGrp="1"/>
          </p:cNvSpPr>
          <p:nvPr>
            <p:ph type="sldNum" sz="quarter" idx="10"/>
          </p:nvPr>
        </p:nvSpPr>
        <p:spPr/>
        <p:txBody>
          <a:bodyPr/>
          <a:lstStyle/>
          <a:p>
            <a:fld id="{3C4ACBBA-9F1E-4A8A-972F-00F65E060552}" type="slidenum">
              <a:rPr lang="en-US" altLang="zh-CN" smtClean="0"/>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6DA6E96A-5546-472E-B758-23BD4DE5CDA4}" type="slidenum">
              <a:rPr lang="zh-CN" altLang="en-US" smtClean="0">
                <a:solidFill>
                  <a:srgbClr val="FFFFFF"/>
                </a:solidFill>
                <a:latin typeface="Arial" pitchFamily="34" charset="0"/>
              </a:rPr>
              <a:pPr/>
              <a:t>22</a:t>
            </a:fld>
            <a:endParaRPr lang="en-US" altLang="zh-CN" smtClean="0">
              <a:solidFill>
                <a:srgbClr val="FFFFFF"/>
              </a:solidFill>
              <a:latin typeface="Arial" pitchFamily="34" charset="0"/>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在日常生活里，最小特权的例子也很多。一些汽车制造厂制造汽车锁，用一个钥匙开车门和点火器，而用另一个钥匙开手套箱和衣物箱；停车场的服务员有安排停车的权而没有从汽车衣物箱里取东西的权力；同样是最小特权，可以给人汽车的钥匙而不给他大门的钥匙。</a:t>
            </a:r>
            <a:endParaRPr lang="en-US" altLang="zh-CN" dirty="0" smtClean="0"/>
          </a:p>
          <a:p>
            <a:r>
              <a:rPr lang="zh-CN" altLang="en-US" dirty="0" smtClean="0"/>
              <a:t>在</a:t>
            </a:r>
            <a:r>
              <a:rPr lang="en-US" altLang="zh-CN" dirty="0" smtClean="0"/>
              <a:t>Internet</a:t>
            </a:r>
            <a:r>
              <a:rPr lang="zh-CN" altLang="en-US" dirty="0" smtClean="0"/>
              <a:t>上，需要最小特权的例子也很多，例如：不是每个用户都需要使用所有的网络服务；不是每个用户都需要去修改（甚至去读）系统中的所有文件；不是每个用户都需要知道系统的根口令（</a:t>
            </a:r>
            <a:r>
              <a:rPr lang="en-US" altLang="zh-CN" dirty="0" smtClean="0"/>
              <a:t>Root Password)</a:t>
            </a:r>
            <a:r>
              <a:rPr lang="zh-CN" altLang="en-US" dirty="0" smtClean="0"/>
              <a:t>；不是每个系统管理员都必须知道系统的根口令；也不是每个系统都需要去申请每一个其他系统的文件等等。</a:t>
            </a:r>
            <a:endParaRPr lang="zh-CN" altLang="en-US" dirty="0"/>
          </a:p>
        </p:txBody>
      </p:sp>
      <p:sp>
        <p:nvSpPr>
          <p:cNvPr id="4" name="灯片编号占位符 3"/>
          <p:cNvSpPr>
            <a:spLocks noGrp="1"/>
          </p:cNvSpPr>
          <p:nvPr>
            <p:ph type="sldNum" sz="quarter" idx="10"/>
          </p:nvPr>
        </p:nvSpPr>
        <p:spPr/>
        <p:txBody>
          <a:bodyPr/>
          <a:lstStyle/>
          <a:p>
            <a:pPr>
              <a:defRPr/>
            </a:pPr>
            <a:fld id="{A5B4E354-FBD3-40F9-8B05-AE33EC4FCFE5}" type="slidenum">
              <a:rPr lang="zh-CN" altLang="en-US" smtClean="0"/>
              <a:pPr>
                <a:defRPr/>
              </a:pPr>
              <a:t>23</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1" dirty="0" smtClean="0"/>
              <a:t>Android</a:t>
            </a:r>
            <a:r>
              <a:rPr lang="zh-CN" altLang="en-US" b="1" dirty="0" smtClean="0"/>
              <a:t>程序安装前为什么需要一个授权介绍？</a:t>
            </a:r>
            <a:endParaRPr lang="en-US" altLang="zh-CN" b="1" dirty="0" smtClean="0"/>
          </a:p>
        </p:txBody>
      </p:sp>
      <p:sp>
        <p:nvSpPr>
          <p:cNvPr id="4" name="灯片编号占位符 3"/>
          <p:cNvSpPr>
            <a:spLocks noGrp="1"/>
          </p:cNvSpPr>
          <p:nvPr>
            <p:ph type="sldNum" sz="quarter" idx="10"/>
          </p:nvPr>
        </p:nvSpPr>
        <p:spPr/>
        <p:txBody>
          <a:bodyPr/>
          <a:lstStyle/>
          <a:p>
            <a:pPr>
              <a:defRPr/>
            </a:pPr>
            <a:fld id="{A5B4E354-FBD3-40F9-8B05-AE33EC4FCFE5}" type="slidenum">
              <a:rPr lang="zh-CN" altLang="en-US" smtClean="0"/>
              <a:pPr>
                <a:defRPr/>
              </a:pPr>
              <a:t>24</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dirty="0" smtClean="0">
                <a:solidFill>
                  <a:schemeClr val="tx1"/>
                </a:solidFill>
                <a:latin typeface="Arial" pitchFamily="34" charset="0"/>
                <a:ea typeface="宋体" pitchFamily="2" charset="-122"/>
                <a:cs typeface="+mn-cs"/>
              </a:rPr>
              <a:t>http://ip/eval.php?cmd=cat /etc/</a:t>
            </a:r>
            <a:r>
              <a:rPr lang="en-US" altLang="zh-CN" sz="1200" kern="1200" dirty="0" err="1" smtClean="0">
                <a:solidFill>
                  <a:schemeClr val="tx1"/>
                </a:solidFill>
                <a:latin typeface="Arial" pitchFamily="34" charset="0"/>
                <a:ea typeface="宋体" pitchFamily="2" charset="-122"/>
                <a:cs typeface="+mn-cs"/>
              </a:rPr>
              <a:t>passwd</a:t>
            </a:r>
            <a:endParaRPr lang="en-US" altLang="zh-CN" sz="1200" kern="1200" dirty="0" smtClean="0">
              <a:solidFill>
                <a:schemeClr val="tx1"/>
              </a:solidFill>
              <a:latin typeface="Arial" pitchFamily="34" charset="0"/>
              <a:ea typeface="宋体" pitchFamily="2" charset="-122"/>
              <a:cs typeface="+mn-cs"/>
            </a:endParaRPr>
          </a:p>
          <a:p>
            <a:r>
              <a:rPr lang="en-US" altLang="zh-CN" sz="1200" kern="1200" dirty="0" smtClean="0">
                <a:solidFill>
                  <a:schemeClr val="tx1"/>
                </a:solidFill>
                <a:latin typeface="Arial" pitchFamily="34" charset="0"/>
                <a:ea typeface="宋体" pitchFamily="2" charset="-122"/>
                <a:cs typeface="+mn-cs"/>
              </a:rPr>
              <a:t>http://ip/eval.php?cmd=rm /</a:t>
            </a:r>
            <a:r>
              <a:rPr lang="en-US" altLang="zh-CN" sz="1200" kern="1200" dirty="0" err="1" smtClean="0">
                <a:solidFill>
                  <a:schemeClr val="tx1"/>
                </a:solidFill>
                <a:latin typeface="Arial" pitchFamily="34" charset="0"/>
                <a:ea typeface="宋体" pitchFamily="2" charset="-122"/>
                <a:cs typeface="+mn-cs"/>
              </a:rPr>
              <a:t>ect</a:t>
            </a:r>
            <a:r>
              <a:rPr lang="en-US" altLang="zh-CN" sz="1200" kern="1200" dirty="0" smtClean="0">
                <a:solidFill>
                  <a:schemeClr val="tx1"/>
                </a:solidFill>
                <a:latin typeface="Arial" pitchFamily="34" charset="0"/>
                <a:ea typeface="宋体" pitchFamily="2" charset="-122"/>
                <a:cs typeface="+mn-cs"/>
              </a:rPr>
              <a:t>/</a:t>
            </a:r>
            <a:r>
              <a:rPr lang="en-US" altLang="zh-CN" sz="1200" kern="1200" dirty="0" err="1" smtClean="0">
                <a:solidFill>
                  <a:schemeClr val="tx1"/>
                </a:solidFill>
                <a:latin typeface="Arial" pitchFamily="34" charset="0"/>
                <a:ea typeface="宋体" pitchFamily="2" charset="-122"/>
                <a:cs typeface="+mn-cs"/>
              </a:rPr>
              <a:t>config</a:t>
            </a:r>
            <a:endParaRPr lang="en-US" altLang="zh-CN" b="1" dirty="0" smtClean="0"/>
          </a:p>
        </p:txBody>
      </p:sp>
      <p:sp>
        <p:nvSpPr>
          <p:cNvPr id="4" name="灯片编号占位符 3"/>
          <p:cNvSpPr>
            <a:spLocks noGrp="1"/>
          </p:cNvSpPr>
          <p:nvPr>
            <p:ph type="sldNum" sz="quarter" idx="10"/>
          </p:nvPr>
        </p:nvSpPr>
        <p:spPr/>
        <p:txBody>
          <a:bodyPr/>
          <a:lstStyle/>
          <a:p>
            <a:pPr>
              <a:defRPr/>
            </a:pPr>
            <a:fld id="{A5B4E354-FBD3-40F9-8B05-AE33EC4FCFE5}" type="slidenum">
              <a:rPr lang="zh-CN" altLang="en-US" smtClean="0"/>
              <a:pPr>
                <a:defRPr/>
              </a:pPr>
              <a:t>25</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6DA6E96A-5546-472E-B758-23BD4DE5CDA4}" type="slidenum">
              <a:rPr lang="zh-CN" altLang="en-US" smtClean="0">
                <a:solidFill>
                  <a:srgbClr val="FFFFFF"/>
                </a:solidFill>
                <a:latin typeface="Arial" pitchFamily="34" charset="0"/>
              </a:rPr>
              <a:pPr/>
              <a:t>26</a:t>
            </a:fld>
            <a:endParaRPr lang="en-US" altLang="zh-CN" smtClean="0">
              <a:solidFill>
                <a:srgbClr val="FFFFFF"/>
              </a:solidFill>
              <a:latin typeface="Arial" pitchFamily="34" charset="0"/>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前提：</a:t>
            </a:r>
            <a:r>
              <a:rPr lang="zh-CN" altLang="en-US" sz="1200" b="0" dirty="0" smtClean="0"/>
              <a:t>满足当前需求条件下</a:t>
            </a:r>
            <a:endParaRPr lang="zh-CN" altLang="en-US" dirty="0"/>
          </a:p>
        </p:txBody>
      </p:sp>
      <p:sp>
        <p:nvSpPr>
          <p:cNvPr id="4" name="灯片编号占位符 3"/>
          <p:cNvSpPr>
            <a:spLocks noGrp="1"/>
          </p:cNvSpPr>
          <p:nvPr>
            <p:ph type="sldNum" sz="quarter" idx="10"/>
          </p:nvPr>
        </p:nvSpPr>
        <p:spPr/>
        <p:txBody>
          <a:bodyPr/>
          <a:lstStyle/>
          <a:p>
            <a:pPr>
              <a:defRPr/>
            </a:pPr>
            <a:fld id="{A5B4E354-FBD3-40F9-8B05-AE33EC4FCFE5}" type="slidenum">
              <a:rPr lang="zh-CN" altLang="en-US" smtClean="0"/>
              <a:pPr>
                <a:defRPr/>
              </a:pPr>
              <a:t>27</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dirty="0" smtClean="0">
                <a:solidFill>
                  <a:schemeClr val="tx1"/>
                </a:solidFill>
                <a:latin typeface="Arial" pitchFamily="34" charset="0"/>
                <a:ea typeface="宋体" pitchFamily="2" charset="-122"/>
                <a:cs typeface="+mn-cs"/>
              </a:rPr>
              <a:t>AK47——</a:t>
            </a:r>
            <a:r>
              <a:rPr lang="zh-CN" altLang="en-US" sz="1200" kern="1200" dirty="0" smtClean="0">
                <a:solidFill>
                  <a:schemeClr val="tx1"/>
                </a:solidFill>
                <a:latin typeface="Arial" pitchFamily="34" charset="0"/>
                <a:ea typeface="宋体" pitchFamily="2" charset="-122"/>
                <a:cs typeface="+mn-cs"/>
              </a:rPr>
              <a:t>“枪王之王”</a:t>
            </a:r>
            <a:r>
              <a:rPr lang="en-US" altLang="zh-CN" sz="1200" kern="1200" dirty="0" smtClean="0">
                <a:solidFill>
                  <a:schemeClr val="tx1"/>
                </a:solidFill>
                <a:latin typeface="Arial" pitchFamily="34" charset="0"/>
                <a:ea typeface="宋体" pitchFamily="2" charset="-122"/>
                <a:cs typeface="+mn-cs"/>
              </a:rPr>
              <a:t>——</a:t>
            </a:r>
            <a:r>
              <a:rPr lang="zh-CN" altLang="en-US" sz="1200" kern="1200" dirty="0" smtClean="0">
                <a:solidFill>
                  <a:schemeClr val="tx1"/>
                </a:solidFill>
                <a:latin typeface="Arial" pitchFamily="34" charset="0"/>
                <a:ea typeface="宋体" pitchFamily="2" charset="-122"/>
                <a:cs typeface="+mn-cs"/>
              </a:rPr>
              <a:t>俄国著名武器工程师米克海尔</a:t>
            </a:r>
            <a:r>
              <a:rPr lang="en-US" altLang="zh-CN" sz="1200" kern="1200" dirty="0" smtClean="0">
                <a:solidFill>
                  <a:schemeClr val="tx1"/>
                </a:solidFill>
                <a:latin typeface="Arial" pitchFamily="34" charset="0"/>
                <a:ea typeface="宋体" pitchFamily="2" charset="-122"/>
                <a:cs typeface="+mn-cs"/>
              </a:rPr>
              <a:t>•</a:t>
            </a:r>
            <a:r>
              <a:rPr lang="zh-CN" altLang="en-US" sz="1200" kern="1200" dirty="0" smtClean="0">
                <a:solidFill>
                  <a:schemeClr val="tx1"/>
                </a:solidFill>
                <a:latin typeface="Arial" pitchFamily="34" charset="0"/>
                <a:ea typeface="宋体" pitchFamily="2" charset="-122"/>
                <a:cs typeface="+mn-cs"/>
              </a:rPr>
              <a:t>卡拉什尼科夫中将</a:t>
            </a:r>
            <a:endParaRPr lang="zh-CN" altLang="en-US" dirty="0"/>
          </a:p>
        </p:txBody>
      </p:sp>
      <p:sp>
        <p:nvSpPr>
          <p:cNvPr id="4" name="灯片编号占位符 3"/>
          <p:cNvSpPr>
            <a:spLocks noGrp="1"/>
          </p:cNvSpPr>
          <p:nvPr>
            <p:ph type="sldNum" sz="quarter" idx="10"/>
          </p:nvPr>
        </p:nvSpPr>
        <p:spPr/>
        <p:txBody>
          <a:bodyPr/>
          <a:lstStyle/>
          <a:p>
            <a:pPr>
              <a:defRPr/>
            </a:pPr>
            <a:fld id="{A5B4E354-FBD3-40F9-8B05-AE33EC4FCFE5}" type="slidenum">
              <a:rPr lang="zh-CN" altLang="en-US" smtClean="0"/>
              <a:pPr>
                <a:defRPr/>
              </a:pPr>
              <a:t>28</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342900" indent="-342900" algn="just">
              <a:lnSpc>
                <a:spcPct val="125000"/>
              </a:lnSpc>
              <a:spcBef>
                <a:spcPts val="600"/>
              </a:spcBef>
              <a:buFont typeface="+mj-lt"/>
              <a:buAutoNum type="arabicPeriod"/>
            </a:pPr>
            <a:r>
              <a:rPr lang="zh-CN" altLang="en-US" sz="1200" dirty="0" smtClean="0">
                <a:solidFill>
                  <a:srgbClr val="000000"/>
                </a:solidFill>
                <a:latin typeface="华文细黑" pitchFamily="2" charset="-122"/>
                <a:ea typeface="华文细黑" pitchFamily="2" charset="-122"/>
              </a:rPr>
              <a:t>案例中产品实现了</a:t>
            </a:r>
            <a:r>
              <a:rPr lang="zh-CN" altLang="en-US" sz="1200" b="1" dirty="0" smtClean="0">
                <a:solidFill>
                  <a:srgbClr val="000000"/>
                </a:solidFill>
                <a:latin typeface="华文细黑" pitchFamily="2" charset="-122"/>
                <a:ea typeface="华文细黑" pitchFamily="2" charset="-122"/>
              </a:rPr>
              <a:t>“超过设计需求”</a:t>
            </a:r>
            <a:r>
              <a:rPr lang="zh-CN" altLang="en-US" sz="1200" dirty="0" smtClean="0">
                <a:solidFill>
                  <a:srgbClr val="000000"/>
                </a:solidFill>
                <a:latin typeface="华文细黑" pitchFamily="2" charset="-122"/>
                <a:ea typeface="华文细黑" pitchFamily="2" charset="-122"/>
              </a:rPr>
              <a:t>的远程访问功能，从安全的角度，“多出来”的功能由于的没有在文档等地方描述，</a:t>
            </a:r>
            <a:r>
              <a:rPr lang="zh-CN" altLang="en-US" sz="1200" dirty="0" smtClean="0">
                <a:solidFill>
                  <a:srgbClr val="000000"/>
                </a:solidFill>
                <a:latin typeface="Times New Roman" pitchFamily="18" charset="0"/>
                <a:ea typeface="华文细黑" pitchFamily="2" charset="-122"/>
              </a:rPr>
              <a:t>容易被客户质疑为“未公开接口”，从而违反安全红线；</a:t>
            </a:r>
            <a:endParaRPr lang="en-US" altLang="zh-CN" sz="1200" dirty="0" smtClean="0">
              <a:solidFill>
                <a:srgbClr val="000000"/>
              </a:solidFill>
              <a:latin typeface="华文细黑" pitchFamily="2" charset="-122"/>
              <a:ea typeface="华文细黑" pitchFamily="2" charset="-122"/>
            </a:endParaRPr>
          </a:p>
          <a:p>
            <a:pPr marL="342900" indent="-342900" algn="just">
              <a:lnSpc>
                <a:spcPct val="125000"/>
              </a:lnSpc>
              <a:spcBef>
                <a:spcPts val="600"/>
              </a:spcBef>
              <a:buFont typeface="+mj-lt"/>
              <a:buAutoNum type="arabicPeriod"/>
            </a:pPr>
            <a:r>
              <a:rPr lang="zh-CN" altLang="en-US" sz="1200" dirty="0" smtClean="0">
                <a:solidFill>
                  <a:srgbClr val="000000"/>
                </a:solidFill>
                <a:latin typeface="华文细黑" pitchFamily="2" charset="-122"/>
                <a:ea typeface="华文细黑" pitchFamily="2" charset="-122"/>
              </a:rPr>
              <a:t>同时，设计时只考虑了本地接入场景的风险，因此，“多出来”的远程访问功能并未考虑支持</a:t>
            </a:r>
            <a:r>
              <a:rPr lang="en-US" altLang="zh-CN" sz="1200" dirty="0" smtClean="0">
                <a:solidFill>
                  <a:srgbClr val="000000"/>
                </a:solidFill>
                <a:latin typeface="华文细黑" pitchFamily="2" charset="-122"/>
                <a:ea typeface="华文细黑" pitchFamily="2" charset="-122"/>
              </a:rPr>
              <a:t>HTTPS</a:t>
            </a:r>
            <a:r>
              <a:rPr lang="zh-CN" altLang="en-US" sz="1200" dirty="0" smtClean="0">
                <a:solidFill>
                  <a:srgbClr val="000000"/>
                </a:solidFill>
                <a:latin typeface="华文细黑" pitchFamily="2" charset="-122"/>
                <a:ea typeface="华文细黑" pitchFamily="2" charset="-122"/>
              </a:rPr>
              <a:t>等安全协议，从而引入新的安全风险。</a:t>
            </a:r>
          </a:p>
        </p:txBody>
      </p:sp>
      <p:sp>
        <p:nvSpPr>
          <p:cNvPr id="4" name="灯片编号占位符 3"/>
          <p:cNvSpPr>
            <a:spLocks noGrp="1"/>
          </p:cNvSpPr>
          <p:nvPr>
            <p:ph type="sldNum" sz="quarter" idx="10"/>
          </p:nvPr>
        </p:nvSpPr>
        <p:spPr/>
        <p:txBody>
          <a:bodyPr/>
          <a:lstStyle/>
          <a:p>
            <a:fld id="{453ED92A-35DE-4894-A2C3-24583777C887}" type="slidenum">
              <a:rPr lang="zh-CN" altLang="en-US" smtClean="0"/>
              <a:pPr/>
              <a:t>29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342900" indent="-342900" algn="just">
              <a:lnSpc>
                <a:spcPct val="125000"/>
              </a:lnSpc>
              <a:spcBef>
                <a:spcPts val="600"/>
              </a:spcBef>
              <a:buFont typeface="+mj-lt"/>
              <a:buAutoNum type="arabicPeriod"/>
            </a:pPr>
            <a:endParaRPr lang="zh-CN" altLang="en-US" sz="1200" dirty="0" smtClean="0">
              <a:solidFill>
                <a:srgbClr val="000000"/>
              </a:solidFill>
              <a:latin typeface="华文细黑" pitchFamily="2" charset="-122"/>
              <a:ea typeface="华文细黑" pitchFamily="2" charset="-122"/>
            </a:endParaRPr>
          </a:p>
        </p:txBody>
      </p:sp>
      <p:sp>
        <p:nvSpPr>
          <p:cNvPr id="4" name="灯片编号占位符 3"/>
          <p:cNvSpPr>
            <a:spLocks noGrp="1"/>
          </p:cNvSpPr>
          <p:nvPr>
            <p:ph type="sldNum" sz="quarter" idx="10"/>
          </p:nvPr>
        </p:nvSpPr>
        <p:spPr/>
        <p:txBody>
          <a:bodyPr/>
          <a:lstStyle/>
          <a:p>
            <a:fld id="{453ED92A-35DE-4894-A2C3-24583777C887}" type="slidenum">
              <a:rPr lang="zh-CN" altLang="en-US" smtClean="0"/>
              <a:pPr/>
              <a:t>30</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6DA6E96A-5546-472E-B758-23BD4DE5CDA4}" type="slidenum">
              <a:rPr lang="zh-CN" altLang="en-US" smtClean="0">
                <a:solidFill>
                  <a:srgbClr val="FFFFFF"/>
                </a:solidFill>
                <a:latin typeface="Arial" pitchFamily="34" charset="0"/>
              </a:rPr>
              <a:pPr/>
              <a:t>31</a:t>
            </a:fld>
            <a:endParaRPr lang="en-US" altLang="zh-CN" smtClean="0">
              <a:solidFill>
                <a:srgbClr val="FFFFFF"/>
              </a:solidFill>
              <a:latin typeface="Arial" pitchFamily="34" charset="0"/>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安全吗？道高一尺魔高一丈</a:t>
            </a:r>
            <a:endParaRPr lang="zh-CN" altLang="en-US" dirty="0"/>
          </a:p>
        </p:txBody>
      </p:sp>
      <p:sp>
        <p:nvSpPr>
          <p:cNvPr id="4" name="灯片编号占位符 3"/>
          <p:cNvSpPr>
            <a:spLocks noGrp="1"/>
          </p:cNvSpPr>
          <p:nvPr>
            <p:ph type="sldNum" sz="quarter" idx="10"/>
          </p:nvPr>
        </p:nvSpPr>
        <p:spPr/>
        <p:txBody>
          <a:bodyPr/>
          <a:lstStyle/>
          <a:p>
            <a:pPr>
              <a:defRPr/>
            </a:pPr>
            <a:fld id="{A5B4E354-FBD3-40F9-8B05-AE33EC4FCFE5}" type="slidenum">
              <a:rPr lang="zh-CN" altLang="en-US" smtClean="0"/>
              <a:pPr>
                <a:defRPr/>
              </a:pPr>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Least Common Mechanism:</a:t>
            </a:r>
            <a:r>
              <a:rPr lang="zh-CN" altLang="zh-CN" sz="1200" kern="1200" dirty="0" smtClean="0">
                <a:solidFill>
                  <a:schemeClr val="tx1"/>
                </a:solidFill>
                <a:latin typeface="Arial" pitchFamily="34" charset="0"/>
                <a:ea typeface="宋体" pitchFamily="2" charset="-122"/>
                <a:cs typeface="+mn-cs"/>
              </a:rPr>
              <a:t>共享资源能导致数据泄漏和死锁</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latin typeface="Arial" pitchFamily="34" charset="0"/>
                <a:ea typeface="宋体" pitchFamily="2" charset="-122"/>
                <a:cs typeface="+mn-cs"/>
              </a:rPr>
              <a:t>使用私有目录用于临时数据的保存</a:t>
            </a:r>
          </a:p>
          <a:p>
            <a:endParaRPr lang="zh-CN" altLang="en-US" dirty="0"/>
          </a:p>
        </p:txBody>
      </p:sp>
      <p:sp>
        <p:nvSpPr>
          <p:cNvPr id="4" name="灯片编号占位符 3"/>
          <p:cNvSpPr>
            <a:spLocks noGrp="1"/>
          </p:cNvSpPr>
          <p:nvPr>
            <p:ph type="sldNum" sz="quarter" idx="10"/>
          </p:nvPr>
        </p:nvSpPr>
        <p:spPr/>
        <p:txBody>
          <a:bodyPr/>
          <a:lstStyle/>
          <a:p>
            <a:pPr>
              <a:defRPr/>
            </a:pPr>
            <a:fld id="{A5B4E354-FBD3-40F9-8B05-AE33EC4FCFE5}" type="slidenum">
              <a:rPr lang="zh-CN" altLang="en-US" smtClean="0"/>
              <a:pPr>
                <a:defRPr/>
              </a:pPr>
              <a:t>32</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5B4E354-FBD3-40F9-8B05-AE33EC4FCFE5}" type="slidenum">
              <a:rPr lang="zh-CN" altLang="en-US" smtClean="0"/>
              <a:pPr>
                <a:defRPr/>
              </a:pPr>
              <a:t>33</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5B4E354-FBD3-40F9-8B05-AE33EC4FCFE5}" type="slidenum">
              <a:rPr lang="zh-CN" altLang="en-US" smtClean="0"/>
              <a:pPr>
                <a:defRPr/>
              </a:pPr>
              <a:t>34</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5B4E354-FBD3-40F9-8B05-AE33EC4FCFE5}" type="slidenum">
              <a:rPr lang="zh-CN" altLang="en-US" smtClean="0"/>
              <a:pPr>
                <a:defRPr/>
              </a:pPr>
              <a:t>35</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6DA6E96A-5546-472E-B758-23BD4DE5CDA4}" type="slidenum">
              <a:rPr lang="zh-CN" altLang="en-US" smtClean="0">
                <a:solidFill>
                  <a:srgbClr val="FFFFFF"/>
                </a:solidFill>
                <a:latin typeface="Arial" pitchFamily="34" charset="0"/>
              </a:rPr>
              <a:pPr/>
              <a:t>36</a:t>
            </a:fld>
            <a:endParaRPr lang="en-US" altLang="zh-CN" smtClean="0">
              <a:solidFill>
                <a:srgbClr val="FFFFFF"/>
              </a:solidFill>
              <a:latin typeface="Arial" pitchFamily="34" charset="0"/>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eaLnBrk="1" hangingPunct="1"/>
            <a:r>
              <a:rPr lang="zh-CN" altLang="en-US" dirty="0" smtClean="0"/>
              <a:t>也有翻译为“完全中介原则”</a:t>
            </a:r>
            <a:endParaRPr lang="en-US" altLang="zh-CN" dirty="0" smtClean="0"/>
          </a:p>
        </p:txBody>
      </p:sp>
      <p:sp>
        <p:nvSpPr>
          <p:cNvPr id="4" name="灯片编号占位符 3"/>
          <p:cNvSpPr>
            <a:spLocks noGrp="1"/>
          </p:cNvSpPr>
          <p:nvPr>
            <p:ph type="sldNum" sz="quarter" idx="10"/>
          </p:nvPr>
        </p:nvSpPr>
        <p:spPr/>
        <p:txBody>
          <a:bodyPr/>
          <a:lstStyle/>
          <a:p>
            <a:pPr>
              <a:defRPr/>
            </a:pPr>
            <a:fld id="{A5B4E354-FBD3-40F9-8B05-AE33EC4FCFE5}" type="slidenum">
              <a:rPr lang="zh-CN" altLang="en-US" smtClean="0"/>
              <a:pPr>
                <a:defRPr/>
              </a:pPr>
              <a:t>37</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5B4E354-FBD3-40F9-8B05-AE33EC4FCFE5}" type="slidenum">
              <a:rPr lang="zh-CN" altLang="en-US" smtClean="0"/>
              <a:pPr>
                <a:defRPr/>
              </a:pPr>
              <a:t>38</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5B4E354-FBD3-40F9-8B05-AE33EC4FCFE5}" type="slidenum">
              <a:rPr lang="zh-CN" altLang="en-US" smtClean="0"/>
              <a:pPr>
                <a:defRPr/>
              </a:pPr>
              <a:t>39</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6DA6E96A-5546-472E-B758-23BD4DE5CDA4}" type="slidenum">
              <a:rPr lang="zh-CN" altLang="en-US" smtClean="0">
                <a:solidFill>
                  <a:srgbClr val="FFFFFF"/>
                </a:solidFill>
                <a:latin typeface="Arial" pitchFamily="34" charset="0"/>
              </a:rPr>
              <a:pPr/>
              <a:t>40</a:t>
            </a:fld>
            <a:endParaRPr lang="en-US" altLang="zh-CN" smtClean="0">
              <a:solidFill>
                <a:srgbClr val="FFFFFF"/>
              </a:solidFill>
              <a:latin typeface="Arial" pitchFamily="34" charset="0"/>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5B4E354-FBD3-40F9-8B05-AE33EC4FCFE5}" type="slidenum">
              <a:rPr lang="zh-CN" altLang="en-US" smtClean="0"/>
              <a:pPr>
                <a:defRPr/>
              </a:pPr>
              <a:t>41</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Availability</a:t>
            </a:r>
            <a:r>
              <a:rPr lang="zh-CN" altLang="en-US" dirty="0" smtClean="0"/>
              <a:t>，</a:t>
            </a:r>
            <a:r>
              <a:rPr lang="en-US" altLang="zh-CN" dirty="0" smtClean="0"/>
              <a:t>Integrity</a:t>
            </a:r>
            <a:r>
              <a:rPr lang="zh-CN" altLang="en-US" dirty="0" smtClean="0"/>
              <a:t>，</a:t>
            </a:r>
            <a:r>
              <a:rPr lang="en-US" altLang="zh-CN" dirty="0" smtClean="0"/>
              <a:t>Confidentiality</a:t>
            </a:r>
          </a:p>
          <a:p>
            <a:r>
              <a:rPr lang="zh-CN" altLang="en-US" dirty="0" smtClean="0"/>
              <a:t>机密性</a:t>
            </a:r>
            <a:r>
              <a:rPr lang="en-US" altLang="zh-CN" dirty="0" smtClean="0"/>
              <a:t>:</a:t>
            </a:r>
            <a:r>
              <a:rPr lang="zh-CN" altLang="en-US" dirty="0" smtClean="0"/>
              <a:t>私密的数据不能透露给非授权的个体。</a:t>
            </a:r>
            <a:r>
              <a:rPr lang="en-US" altLang="zh-CN" dirty="0" smtClean="0"/>
              <a:t>NIST</a:t>
            </a:r>
            <a:r>
              <a:rPr lang="zh-CN" altLang="en-US" dirty="0" smtClean="0"/>
              <a:t>（</a:t>
            </a:r>
            <a:r>
              <a:rPr lang="zh-CN" altLang="en-US" sz="1200" kern="1200" dirty="0" smtClean="0">
                <a:solidFill>
                  <a:schemeClr val="tx1"/>
                </a:solidFill>
                <a:latin typeface="Arial" pitchFamily="34" charset="0"/>
                <a:ea typeface="宋体" pitchFamily="2" charset="-122"/>
                <a:cs typeface="+mn-cs"/>
              </a:rPr>
              <a:t>美国国家标准与技术研究院</a:t>
            </a:r>
            <a:r>
              <a:rPr lang="en-US" altLang="zh-CN" sz="1200" kern="1200" dirty="0" smtClean="0">
                <a:solidFill>
                  <a:schemeClr val="tx1"/>
                </a:solidFill>
                <a:latin typeface="Arial" pitchFamily="34" charset="0"/>
                <a:ea typeface="宋体" pitchFamily="2" charset="-122"/>
                <a:cs typeface="+mn-cs"/>
              </a:rPr>
              <a:t>National Institute of Standards and Technology</a:t>
            </a:r>
            <a:r>
              <a:rPr lang="zh-CN" altLang="en-US" sz="1200" kern="1200" dirty="0" smtClean="0">
                <a:solidFill>
                  <a:schemeClr val="tx1"/>
                </a:solidFill>
                <a:latin typeface="Arial" pitchFamily="34" charset="0"/>
                <a:ea typeface="宋体" pitchFamily="2" charset="-122"/>
                <a:cs typeface="+mn-cs"/>
              </a:rPr>
              <a:t>，</a:t>
            </a:r>
            <a:r>
              <a:rPr lang="en-US" altLang="zh-CN" sz="1200" i="1" kern="1200" dirty="0" smtClean="0">
                <a:solidFill>
                  <a:schemeClr val="tx1"/>
                </a:solidFill>
                <a:latin typeface="Arial" pitchFamily="34" charset="0"/>
                <a:ea typeface="宋体" pitchFamily="2" charset="-122"/>
                <a:cs typeface="+mn-cs"/>
              </a:rPr>
              <a:t>NIST</a:t>
            </a:r>
            <a:r>
              <a:rPr lang="zh-CN" altLang="en-US" sz="1200" i="0" kern="1200" dirty="0" smtClean="0">
                <a:solidFill>
                  <a:schemeClr val="tx1"/>
                </a:solidFill>
                <a:latin typeface="Arial" pitchFamily="34" charset="0"/>
                <a:ea typeface="宋体" pitchFamily="2" charset="-122"/>
                <a:cs typeface="+mn-cs"/>
              </a:rPr>
              <a:t>）</a:t>
            </a:r>
            <a:endParaRPr lang="en-US" altLang="zh-CN" dirty="0" smtClean="0"/>
          </a:p>
          <a:p>
            <a:r>
              <a:rPr lang="zh-CN" altLang="en-US" dirty="0" smtClean="0"/>
              <a:t>完整性：信息和程序只能按照指定且授权的方式进行修改，不能受到故意或无意的非授权操纵</a:t>
            </a:r>
            <a:endParaRPr lang="en-US" altLang="zh-CN" dirty="0" smtClean="0"/>
          </a:p>
          <a:p>
            <a:r>
              <a:rPr lang="zh-CN" altLang="en-US" dirty="0" smtClean="0"/>
              <a:t>可用性：系统必须及时的服务，不能拒绝向授权用户提供服务。</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美国中央情报局（</a:t>
            </a:r>
            <a:r>
              <a:rPr lang="en-US" altLang="zh-CN" i="1" dirty="0" smtClean="0"/>
              <a:t>CIA —— </a:t>
            </a:r>
            <a:r>
              <a:rPr lang="en-US" altLang="zh-CN" dirty="0" smtClean="0"/>
              <a:t>Central Intelligence Agency of the U.S.A</a:t>
            </a:r>
            <a:r>
              <a:rPr lang="zh-CN" altLang="en-US" dirty="0" smtClean="0"/>
              <a:t>）</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A5B4E354-FBD3-40F9-8B05-AE33EC4FCFE5}" type="slidenum">
              <a:rPr lang="zh-CN" altLang="en-US" smtClean="0"/>
              <a:pPr>
                <a:defRPr/>
              </a:pPr>
              <a:t>5</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FEC498D5-35E7-4AE6-BFD0-A911A76D188F}" type="slidenum">
              <a:rPr lang="zh-CN" altLang="en-US" smtClean="0">
                <a:ea typeface="ＭＳ Ｐゴシック" pitchFamily="34" charset="-128"/>
              </a:rPr>
              <a:pPr/>
              <a:t>42</a:t>
            </a:fld>
            <a:endParaRPr lang="en-US" altLang="zh-CN" smtClean="0">
              <a:ea typeface="ＭＳ Ｐゴシック" pitchFamily="34" charset="-128"/>
            </a:endParaRPr>
          </a:p>
        </p:txBody>
      </p:sp>
      <p:sp>
        <p:nvSpPr>
          <p:cNvPr id="34819" name="Rectangle 2"/>
          <p:cNvSpPr>
            <a:spLocks noGrp="1" noRot="1" noChangeAspect="1" noChangeArrowheads="1" noTextEdit="1"/>
          </p:cNvSpPr>
          <p:nvPr>
            <p:ph type="sldImg"/>
          </p:nvPr>
        </p:nvSpPr>
        <p:spPr>
          <a:xfrm>
            <a:off x="1182688" y="706438"/>
            <a:ext cx="4538662" cy="3403600"/>
          </a:xfrm>
          <a:ln/>
        </p:spPr>
      </p:sp>
      <p:sp>
        <p:nvSpPr>
          <p:cNvPr id="34820" name="Rectangle 3"/>
          <p:cNvSpPr>
            <a:spLocks noGrp="1" noChangeArrowheads="1"/>
          </p:cNvSpPr>
          <p:nvPr>
            <p:ph type="body" idx="1"/>
          </p:nvPr>
        </p:nvSpPr>
        <p:spPr>
          <a:xfrm>
            <a:off x="941388" y="4322763"/>
            <a:ext cx="5019675" cy="4110037"/>
          </a:xfrm>
          <a:noFill/>
          <a:ln/>
        </p:spPr>
        <p:txBody>
          <a:bodyPr/>
          <a:lstStyle/>
          <a:p>
            <a:pPr eaLnBrk="1" hangingPunct="1"/>
            <a:r>
              <a:rPr lang="zh-CN" altLang="en-US" sz="1200" b="0" i="0" kern="1200" dirty="0" smtClean="0">
                <a:solidFill>
                  <a:schemeClr val="tx1"/>
                </a:solidFill>
                <a:latin typeface="Arial" pitchFamily="34" charset="0"/>
                <a:ea typeface="宋体" pitchFamily="2" charset="-122"/>
                <a:cs typeface="+mn-cs"/>
              </a:rPr>
              <a:t>您还可以输入错误密码的次数为：</a:t>
            </a:r>
            <a:r>
              <a:rPr lang="en-US" altLang="zh-CN" sz="1200" b="0" i="0" kern="1200" dirty="0" smtClean="0">
                <a:solidFill>
                  <a:schemeClr val="tx1"/>
                </a:solidFill>
                <a:latin typeface="Arial" pitchFamily="34" charset="0"/>
                <a:ea typeface="宋体" pitchFamily="2" charset="-122"/>
                <a:cs typeface="+mn-cs"/>
              </a:rPr>
              <a:t>2</a:t>
            </a:r>
            <a:r>
              <a:rPr lang="zh-CN" altLang="en-US" sz="1200" b="0" i="0" kern="1200" dirty="0" smtClean="0">
                <a:solidFill>
                  <a:schemeClr val="tx1"/>
                </a:solidFill>
                <a:latin typeface="Arial" pitchFamily="34" charset="0"/>
                <a:ea typeface="宋体" pitchFamily="2" charset="-122"/>
                <a:cs typeface="+mn-cs"/>
              </a:rPr>
              <a:t>，将要锁定的时间为（单位</a:t>
            </a:r>
            <a:r>
              <a:rPr lang="en-US" altLang="zh-CN" sz="1200" b="0" i="0" kern="1200" dirty="0" smtClean="0">
                <a:solidFill>
                  <a:schemeClr val="tx1"/>
                </a:solidFill>
                <a:latin typeface="Arial" pitchFamily="34" charset="0"/>
                <a:ea typeface="宋体" pitchFamily="2" charset="-122"/>
                <a:cs typeface="+mn-cs"/>
              </a:rPr>
              <a:t>:</a:t>
            </a:r>
            <a:r>
              <a:rPr lang="zh-CN" altLang="en-US" sz="1200" b="0" i="0" kern="1200" dirty="0" smtClean="0">
                <a:solidFill>
                  <a:schemeClr val="tx1"/>
                </a:solidFill>
                <a:latin typeface="Arial" pitchFamily="34" charset="0"/>
                <a:ea typeface="宋体" pitchFamily="2" charset="-122"/>
                <a:cs typeface="+mn-cs"/>
              </a:rPr>
              <a:t>分）：</a:t>
            </a:r>
            <a:r>
              <a:rPr lang="en-US" altLang="zh-CN" sz="1200" b="0" i="0" kern="1200" dirty="0" smtClean="0">
                <a:solidFill>
                  <a:schemeClr val="tx1"/>
                </a:solidFill>
                <a:latin typeface="Arial" pitchFamily="34" charset="0"/>
                <a:ea typeface="宋体" pitchFamily="2" charset="-122"/>
                <a:cs typeface="+mn-cs"/>
              </a:rPr>
              <a:t>5</a:t>
            </a:r>
            <a:endParaRPr lang="zh-CN" altLang="en-US"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FEC498D5-35E7-4AE6-BFD0-A911A76D188F}" type="slidenum">
              <a:rPr lang="zh-CN" altLang="en-US" smtClean="0">
                <a:ea typeface="ＭＳ Ｐゴシック" pitchFamily="34" charset="-128"/>
              </a:rPr>
              <a:pPr/>
              <a:t>43</a:t>
            </a:fld>
            <a:endParaRPr lang="en-US" altLang="zh-CN" smtClean="0">
              <a:ea typeface="ＭＳ Ｐゴシック" pitchFamily="34" charset="-128"/>
            </a:endParaRPr>
          </a:p>
        </p:txBody>
      </p:sp>
      <p:sp>
        <p:nvSpPr>
          <p:cNvPr id="34819" name="Rectangle 2"/>
          <p:cNvSpPr>
            <a:spLocks noGrp="1" noRot="1" noChangeAspect="1" noChangeArrowheads="1" noTextEdit="1"/>
          </p:cNvSpPr>
          <p:nvPr>
            <p:ph type="sldImg"/>
          </p:nvPr>
        </p:nvSpPr>
        <p:spPr>
          <a:xfrm>
            <a:off x="1182688" y="706438"/>
            <a:ext cx="4538662" cy="3403600"/>
          </a:xfrm>
          <a:ln/>
        </p:spPr>
      </p:sp>
      <p:sp>
        <p:nvSpPr>
          <p:cNvPr id="34820" name="Rectangle 3"/>
          <p:cNvSpPr>
            <a:spLocks noGrp="1" noChangeArrowheads="1"/>
          </p:cNvSpPr>
          <p:nvPr>
            <p:ph type="body" idx="1"/>
          </p:nvPr>
        </p:nvSpPr>
        <p:spPr>
          <a:xfrm>
            <a:off x="941388" y="4322763"/>
            <a:ext cx="5019675" cy="4110037"/>
          </a:xfrm>
          <a:noFill/>
          <a:ln/>
        </p:spPr>
        <p:txBody>
          <a:bodyPr/>
          <a:lstStyle/>
          <a:p>
            <a:pPr eaLnBrk="1" hangingPunct="1"/>
            <a:endParaRPr lang="zh-CN" altLang="en-US"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FEC498D5-35E7-4AE6-BFD0-A911A76D188F}" type="slidenum">
              <a:rPr lang="zh-CN" altLang="en-US" smtClean="0">
                <a:ea typeface="ＭＳ Ｐゴシック" pitchFamily="34" charset="-128"/>
              </a:rPr>
              <a:pPr/>
              <a:t>44</a:t>
            </a:fld>
            <a:endParaRPr lang="en-US" altLang="zh-CN" smtClean="0">
              <a:ea typeface="ＭＳ Ｐゴシック" pitchFamily="34" charset="-128"/>
            </a:endParaRPr>
          </a:p>
        </p:txBody>
      </p:sp>
      <p:sp>
        <p:nvSpPr>
          <p:cNvPr id="34819" name="Rectangle 2"/>
          <p:cNvSpPr>
            <a:spLocks noGrp="1" noRot="1" noChangeAspect="1" noChangeArrowheads="1" noTextEdit="1"/>
          </p:cNvSpPr>
          <p:nvPr>
            <p:ph type="sldImg"/>
          </p:nvPr>
        </p:nvSpPr>
        <p:spPr>
          <a:xfrm>
            <a:off x="1182688" y="706438"/>
            <a:ext cx="4538662" cy="3403600"/>
          </a:xfrm>
          <a:ln/>
        </p:spPr>
      </p:sp>
      <p:sp>
        <p:nvSpPr>
          <p:cNvPr id="34820" name="Rectangle 3"/>
          <p:cNvSpPr>
            <a:spLocks noGrp="1" noChangeArrowheads="1"/>
          </p:cNvSpPr>
          <p:nvPr>
            <p:ph type="body" idx="1"/>
          </p:nvPr>
        </p:nvSpPr>
        <p:spPr>
          <a:xfrm>
            <a:off x="941388" y="4322763"/>
            <a:ext cx="5019675" cy="4110037"/>
          </a:xfrm>
          <a:noFill/>
          <a:ln/>
        </p:spPr>
        <p:txBody>
          <a:bodyPr/>
          <a:lstStyle/>
          <a:p>
            <a:pPr eaLnBrk="1" hangingPunct="1"/>
            <a:endParaRPr lang="zh-CN" altLang="en-US"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6DA6E96A-5546-472E-B758-23BD4DE5CDA4}" type="slidenum">
              <a:rPr lang="zh-CN" altLang="en-US" smtClean="0">
                <a:solidFill>
                  <a:srgbClr val="FFFFFF"/>
                </a:solidFill>
                <a:latin typeface="Arial" pitchFamily="34" charset="0"/>
              </a:rPr>
              <a:pPr/>
              <a:t>45</a:t>
            </a:fld>
            <a:endParaRPr lang="en-US" altLang="zh-CN" smtClean="0">
              <a:solidFill>
                <a:srgbClr val="FFFFFF"/>
              </a:solidFill>
              <a:latin typeface="Arial" pitchFamily="34" charset="0"/>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en-US"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5B4E354-FBD3-40F9-8B05-AE33EC4FCFE5}" type="slidenum">
              <a:rPr lang="zh-CN" altLang="en-US" smtClean="0"/>
              <a:pPr>
                <a:defRPr/>
              </a:pPr>
              <a:t>46</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5B4E354-FBD3-40F9-8B05-AE33EC4FCFE5}" type="slidenum">
              <a:rPr lang="zh-CN" altLang="en-US" smtClean="0"/>
              <a:pPr>
                <a:defRPr/>
              </a:pPr>
              <a:t>48</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5B4E354-FBD3-40F9-8B05-AE33EC4FCFE5}" type="slidenum">
              <a:rPr lang="zh-CN" altLang="en-US" smtClean="0"/>
              <a:pPr>
                <a:defRPr/>
              </a:pPr>
              <a:t>49</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6DA6E96A-5546-472E-B758-23BD4DE5CDA4}" type="slidenum">
              <a:rPr lang="zh-CN" altLang="en-US" smtClean="0">
                <a:solidFill>
                  <a:srgbClr val="FFFFFF"/>
                </a:solidFill>
                <a:latin typeface="Arial" pitchFamily="34" charset="0"/>
              </a:rPr>
              <a:pPr/>
              <a:t>6</a:t>
            </a:fld>
            <a:endParaRPr lang="en-US" altLang="zh-CN" smtClean="0">
              <a:solidFill>
                <a:srgbClr val="FFFFFF"/>
              </a:solidFill>
              <a:latin typeface="Arial" pitchFamily="34" charset="0"/>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0" dirty="0" smtClean="0">
                <a:solidFill>
                  <a:schemeClr val="dk1"/>
                </a:solidFill>
              </a:rPr>
              <a:t>KISS-Keep It Simple and Stupid!</a:t>
            </a:r>
          </a:p>
          <a:p>
            <a:r>
              <a:rPr lang="zh-CN" altLang="en-US" b="0" dirty="0" smtClean="0"/>
              <a:t>萨特泽</a:t>
            </a:r>
            <a:r>
              <a:rPr lang="en-US" altLang="zh-CN" b="0" dirty="0" smtClean="0"/>
              <a:t>(Jerome </a:t>
            </a:r>
            <a:r>
              <a:rPr lang="en-US" altLang="zh-CN" b="0" dirty="0" err="1" smtClean="0"/>
              <a:t>H.Saltzer</a:t>
            </a:r>
            <a:r>
              <a:rPr lang="en-US" altLang="zh-CN" b="0" dirty="0" smtClean="0"/>
              <a:t>)</a:t>
            </a:r>
            <a:r>
              <a:rPr lang="zh-CN" altLang="en-US" b="0" dirty="0" smtClean="0"/>
              <a:t>：</a:t>
            </a:r>
            <a:r>
              <a:rPr lang="en-US" altLang="zh-CN" dirty="0" smtClean="0"/>
              <a:t>http://web.mit.edu/Saltzer/</a:t>
            </a:r>
            <a:endParaRPr lang="zh-CN" altLang="en-US" dirty="0"/>
          </a:p>
        </p:txBody>
      </p:sp>
      <p:sp>
        <p:nvSpPr>
          <p:cNvPr id="4" name="灯片编号占位符 3"/>
          <p:cNvSpPr>
            <a:spLocks noGrp="1"/>
          </p:cNvSpPr>
          <p:nvPr>
            <p:ph type="sldNum" sz="quarter" idx="10"/>
          </p:nvPr>
        </p:nvSpPr>
        <p:spPr/>
        <p:txBody>
          <a:bodyPr/>
          <a:lstStyle/>
          <a:p>
            <a:fld id="{3C4ACBBA-9F1E-4A8A-972F-00F65E060552}" type="slidenum">
              <a:rPr lang="en-US" altLang="zh-CN" smtClean="0"/>
              <a:pPr/>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Arial" pitchFamily="34" charset="0"/>
                <a:ea typeface="宋体" pitchFamily="2" charset="-122"/>
                <a:cs typeface="+mn-cs"/>
              </a:rPr>
              <a:t>纵深防御原则是一个综合性很高的防御原则，一般要求系统架构师综合运用其他的各类安全设计原则，高屋建瓴地从系统架构层面来关注整个系统级的安全防御机制，而不是某一个单点区域的安全措施。</a:t>
            </a:r>
            <a:endParaRPr lang="zh-CN" altLang="en-US" dirty="0"/>
          </a:p>
        </p:txBody>
      </p:sp>
      <p:sp>
        <p:nvSpPr>
          <p:cNvPr id="4" name="灯片编号占位符 3"/>
          <p:cNvSpPr>
            <a:spLocks noGrp="1"/>
          </p:cNvSpPr>
          <p:nvPr>
            <p:ph type="sldNum" sz="quarter" idx="10"/>
          </p:nvPr>
        </p:nvSpPr>
        <p:spPr/>
        <p:txBody>
          <a:bodyPr/>
          <a:lstStyle/>
          <a:p>
            <a:fld id="{3C4ACBBA-9F1E-4A8A-972F-00F65E060552}" type="slidenum">
              <a:rPr lang="en-US" altLang="zh-CN" smtClean="0"/>
              <a:pPr/>
              <a:t>8</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6DA6E96A-5546-472E-B758-23BD4DE5CDA4}" type="slidenum">
              <a:rPr lang="zh-CN" altLang="en-US" smtClean="0">
                <a:solidFill>
                  <a:srgbClr val="FFFFFF"/>
                </a:solidFill>
                <a:latin typeface="Arial" pitchFamily="34" charset="0"/>
              </a:rPr>
              <a:pPr/>
              <a:t>9</a:t>
            </a:fld>
            <a:endParaRPr lang="en-US" altLang="zh-CN" smtClean="0">
              <a:solidFill>
                <a:srgbClr val="FFFFFF"/>
              </a:solidFill>
              <a:latin typeface="Arial" pitchFamily="34" charset="0"/>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反编译和反汇编等技术能够使攻击者获得程序的实现原理和二进制文件的敏感信息。</a:t>
            </a:r>
            <a:endParaRPr lang="en-US" altLang="zh-CN" dirty="0" smtClean="0"/>
          </a:p>
          <a:p>
            <a:r>
              <a:rPr lang="zh-CN" altLang="en-US" dirty="0" smtClean="0"/>
              <a:t>开放原则（香农箴言）</a:t>
            </a:r>
            <a:endParaRPr lang="zh-CN" altLang="en-US" dirty="0"/>
          </a:p>
        </p:txBody>
      </p:sp>
      <p:sp>
        <p:nvSpPr>
          <p:cNvPr id="4" name="灯片编号占位符 3"/>
          <p:cNvSpPr>
            <a:spLocks noGrp="1"/>
          </p:cNvSpPr>
          <p:nvPr>
            <p:ph type="sldNum" sz="quarter" idx="10"/>
          </p:nvPr>
        </p:nvSpPr>
        <p:spPr/>
        <p:txBody>
          <a:bodyPr/>
          <a:lstStyle/>
          <a:p>
            <a:pPr>
              <a:defRPr/>
            </a:pPr>
            <a:fld id="{A5B4E354-FBD3-40F9-8B05-AE33EC4FCFE5}" type="slidenum">
              <a:rPr lang="zh-CN" altLang="en-US" smtClean="0"/>
              <a:pPr>
                <a:defRPr/>
              </a:pPr>
              <a:t>11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7508875" y="5589588"/>
            <a:ext cx="763588"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8"/>
            <a:ext cx="9144000" cy="3810000"/>
          </a:xfrm>
          <a:prstGeom prst="rect">
            <a:avLst/>
          </a:prstGeom>
          <a:noFill/>
          <a:ln w="9525">
            <a:noFill/>
            <a:miter lim="800000"/>
            <a:headEnd/>
            <a:tailEnd/>
          </a:ln>
        </p:spPr>
      </p:pic>
      <p:sp>
        <p:nvSpPr>
          <p:cNvPr id="6" name="Text Box 20"/>
          <p:cNvSpPr txBox="1">
            <a:spLocks noChangeArrowheads="1"/>
          </p:cNvSpPr>
          <p:nvPr/>
        </p:nvSpPr>
        <p:spPr bwMode="auto">
          <a:xfrm>
            <a:off x="652463" y="6207125"/>
            <a:ext cx="2619375" cy="261938"/>
          </a:xfrm>
          <a:prstGeom prst="rect">
            <a:avLst/>
          </a:prstGeom>
          <a:noFill/>
          <a:ln w="9525">
            <a:noFill/>
            <a:miter lim="800000"/>
            <a:headEnd/>
            <a:tailEnd/>
          </a:ln>
        </p:spPr>
        <p:txBody>
          <a:bodyPr wrap="none" lIns="80124" tIns="40063" rIns="80124" bIns="40063">
            <a:spAutoFit/>
          </a:bodyPr>
          <a:lstStyle/>
          <a:p>
            <a:pPr algn="l" defTabSz="801688" eaLnBrk="0" hangingPunct="0">
              <a:defRPr/>
            </a:pPr>
            <a:r>
              <a:rPr lang="en-US" altLang="zh-CN" sz="1200" b="0">
                <a:latin typeface="FrutigerNext LT Bold" pitchFamily="-92" charset="0"/>
              </a:rPr>
              <a:t>HUAWEI TECHNOLOGIES CO., LTD.</a:t>
            </a:r>
            <a:endParaRPr lang="en-US" altLang="zh-CN" sz="2200" b="0">
              <a:latin typeface="Arial" pitchFamily="34" charset="0"/>
            </a:endParaRPr>
          </a:p>
        </p:txBody>
      </p:sp>
      <p:sp>
        <p:nvSpPr>
          <p:cNvPr id="7" name="Text Box 22"/>
          <p:cNvSpPr txBox="1">
            <a:spLocks noChangeArrowheads="1"/>
          </p:cNvSpPr>
          <p:nvPr/>
        </p:nvSpPr>
        <p:spPr bwMode="auto">
          <a:xfrm>
            <a:off x="7224713" y="4094163"/>
            <a:ext cx="1333500" cy="261937"/>
          </a:xfrm>
          <a:prstGeom prst="rect">
            <a:avLst/>
          </a:prstGeom>
          <a:noFill/>
          <a:ln w="9525">
            <a:noFill/>
            <a:miter lim="800000"/>
            <a:headEnd/>
            <a:tailEnd/>
          </a:ln>
        </p:spPr>
        <p:txBody>
          <a:bodyPr wrap="none" lIns="80124" tIns="40063" rIns="80124" bIns="40063">
            <a:spAutoFit/>
          </a:bodyPr>
          <a:lstStyle/>
          <a:p>
            <a:pPr algn="l" defTabSz="801688" eaLnBrk="0" hangingPunct="0">
              <a:defRPr/>
            </a:pPr>
            <a:r>
              <a:rPr lang="en-US" altLang="zh-CN" sz="1200" b="0">
                <a:solidFill>
                  <a:schemeClr val="bg1"/>
                </a:solidFill>
                <a:ea typeface="ＭＳ Ｐゴシック" pitchFamily="34" charset="-128"/>
              </a:rPr>
              <a:t>www.huawei.com</a:t>
            </a:r>
          </a:p>
        </p:txBody>
      </p:sp>
      <p:sp>
        <p:nvSpPr>
          <p:cNvPr id="8" name="Rectangle 23"/>
          <p:cNvSpPr>
            <a:spLocks noChangeArrowheads="1"/>
          </p:cNvSpPr>
          <p:nvPr/>
        </p:nvSpPr>
        <p:spPr bwMode="auto">
          <a:xfrm>
            <a:off x="3984625" y="6207125"/>
            <a:ext cx="1625600" cy="261938"/>
          </a:xfrm>
          <a:prstGeom prst="rect">
            <a:avLst/>
          </a:prstGeom>
          <a:noFill/>
          <a:ln w="9525" algn="ctr">
            <a:noFill/>
            <a:miter lim="800000"/>
            <a:headEnd/>
            <a:tailEnd/>
          </a:ln>
          <a:effectLst/>
        </p:spPr>
        <p:txBody>
          <a:bodyPr wrap="none" lIns="80092" tIns="40044" rIns="80092" bIns="40044">
            <a:spAutoFit/>
          </a:bodyPr>
          <a:lstStyle/>
          <a:p>
            <a:pPr algn="l" defTabSz="801688" eaLnBrk="0" hangingPunct="0">
              <a:defRPr/>
            </a:pPr>
            <a:r>
              <a:rPr lang="en-US" altLang="zh-CN" sz="1200" b="0">
                <a:latin typeface="FrutigerNext LT Bold" pitchFamily="-92" charset="0"/>
                <a:ea typeface="ＭＳ Ｐゴシック" pitchFamily="34" charset="-128"/>
              </a:rPr>
              <a:t>Huawei Confidential </a:t>
            </a:r>
          </a:p>
        </p:txBody>
      </p:sp>
      <p:sp>
        <p:nvSpPr>
          <p:cNvPr id="9" name="Rectangle 25"/>
          <p:cNvSpPr>
            <a:spLocks noChangeArrowheads="1"/>
          </p:cNvSpPr>
          <p:nvPr/>
        </p:nvSpPr>
        <p:spPr bwMode="auto">
          <a:xfrm>
            <a:off x="6792913" y="247650"/>
            <a:ext cx="1468437" cy="292100"/>
          </a:xfrm>
          <a:prstGeom prst="rect">
            <a:avLst/>
          </a:prstGeom>
          <a:noFill/>
          <a:ln w="9525" algn="ctr">
            <a:noFill/>
            <a:miter lim="800000"/>
            <a:headEnd/>
            <a:tailEnd/>
          </a:ln>
          <a:effectLst/>
        </p:spPr>
        <p:txBody>
          <a:bodyPr wrap="none" lIns="80092" tIns="40044" rIns="80092" bIns="40044">
            <a:spAutoFit/>
          </a:bodyPr>
          <a:lstStyle/>
          <a:p>
            <a:pPr algn="l" defTabSz="801688" eaLnBrk="0" hangingPunct="0">
              <a:defRPr/>
            </a:pPr>
            <a:r>
              <a:rPr lang="en-US" altLang="zh-CN">
                <a:solidFill>
                  <a:srgbClr val="666666"/>
                </a:solidFill>
                <a:ea typeface="ＭＳ Ｐゴシック" pitchFamily="34" charset="-128"/>
              </a:rPr>
              <a:t>Security Level:</a:t>
            </a:r>
            <a:r>
              <a:rPr lang="zh-CN" altLang="en-US">
                <a:solidFill>
                  <a:srgbClr val="666666"/>
                </a:solidFill>
                <a:ea typeface="ＭＳ Ｐゴシック" pitchFamily="34" charset="-128"/>
              </a:rPr>
              <a:t> </a:t>
            </a:r>
          </a:p>
        </p:txBody>
      </p:sp>
      <p:sp>
        <p:nvSpPr>
          <p:cNvPr id="10" name="Text Box 66"/>
          <p:cNvSpPr txBox="1">
            <a:spLocks noChangeArrowheads="1"/>
          </p:cNvSpPr>
          <p:nvPr/>
        </p:nvSpPr>
        <p:spPr bwMode="auto">
          <a:xfrm>
            <a:off x="-1968500" y="1322388"/>
            <a:ext cx="1968500"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defRPr/>
            </a:pPr>
            <a:r>
              <a:rPr lang="zh-CN" altLang="en-US" sz="1100" b="0">
                <a:solidFill>
                  <a:schemeClr val="bg1"/>
                </a:solidFill>
                <a:latin typeface="Arial" pitchFamily="34" charset="0"/>
                <a:ea typeface="华文细黑" pitchFamily="2" charset="-122"/>
              </a:rPr>
              <a:t>英文标题</a:t>
            </a:r>
            <a:r>
              <a:rPr lang="en-US" altLang="zh-CN" sz="1100" b="0">
                <a:solidFill>
                  <a:schemeClr val="bg1"/>
                </a:solidFill>
                <a:latin typeface="Arial" pitchFamily="34" charset="0"/>
                <a:ea typeface="华文细黑" pitchFamily="2" charset="-122"/>
              </a:rPr>
              <a:t>:40-47pt  </a:t>
            </a:r>
          </a:p>
          <a:p>
            <a:pPr algn="r" defTabSz="801688" eaLnBrk="0" hangingPunct="0">
              <a:lnSpc>
                <a:spcPct val="125000"/>
              </a:lnSpc>
              <a:defRPr/>
            </a:pPr>
            <a:r>
              <a:rPr lang="zh-CN" altLang="en-US" sz="1100" b="0">
                <a:solidFill>
                  <a:schemeClr val="bg1"/>
                </a:solidFill>
                <a:latin typeface="Arial" pitchFamily="34" charset="0"/>
                <a:ea typeface="华文细黑" pitchFamily="2" charset="-122"/>
              </a:rPr>
              <a:t>副标题</a:t>
            </a:r>
            <a:r>
              <a:rPr lang="en-US" altLang="zh-CN" sz="1100" b="0">
                <a:solidFill>
                  <a:schemeClr val="bg1"/>
                </a:solidFill>
                <a:latin typeface="Arial" pitchFamily="34" charset="0"/>
                <a:ea typeface="华文细黑" pitchFamily="2" charset="-122"/>
              </a:rPr>
              <a:t>:26-30pt</a:t>
            </a:r>
          </a:p>
          <a:p>
            <a:pPr algn="r" defTabSz="801688" eaLnBrk="0" hangingPunct="0">
              <a:lnSpc>
                <a:spcPct val="125000"/>
              </a:lnSpc>
              <a:defRPr/>
            </a:pPr>
            <a:r>
              <a:rPr lang="zh-CN" altLang="en-US" sz="1100" b="0">
                <a:solidFill>
                  <a:schemeClr val="bg1"/>
                </a:solidFill>
                <a:latin typeface="Arial" pitchFamily="34" charset="0"/>
                <a:ea typeface="华文细黑" pitchFamily="2" charset="-122"/>
              </a:rPr>
              <a:t>字体颜色</a:t>
            </a:r>
            <a:r>
              <a:rPr lang="en-US" altLang="zh-CN" sz="1100" b="0">
                <a:solidFill>
                  <a:schemeClr val="bg1"/>
                </a:solidFill>
                <a:latin typeface="Arial" pitchFamily="34" charset="0"/>
                <a:ea typeface="华文细黑" pitchFamily="2" charset="-122"/>
              </a:rPr>
              <a:t>:</a:t>
            </a:r>
            <a:r>
              <a:rPr lang="zh-CN" altLang="en-US" sz="1100" b="0">
                <a:solidFill>
                  <a:schemeClr val="bg1"/>
                </a:solidFill>
                <a:latin typeface="Arial" pitchFamily="34" charset="0"/>
                <a:ea typeface="华文细黑" pitchFamily="2" charset="-122"/>
              </a:rPr>
              <a:t>反白</a:t>
            </a:r>
          </a:p>
          <a:p>
            <a:pPr algn="r" defTabSz="801688" eaLnBrk="0" hangingPunct="0">
              <a:lnSpc>
                <a:spcPct val="125000"/>
              </a:lnSpc>
              <a:defRPr/>
            </a:pPr>
            <a:r>
              <a:rPr lang="zh-CN" altLang="en-US" sz="1100" b="0">
                <a:solidFill>
                  <a:schemeClr val="bg1"/>
                </a:solidFill>
                <a:latin typeface="Arial" pitchFamily="34" charset="0"/>
                <a:ea typeface="华文细黑" pitchFamily="2" charset="-122"/>
              </a:rPr>
              <a:t>内部使用字体 </a:t>
            </a:r>
            <a:r>
              <a:rPr lang="en-US" altLang="zh-CN" sz="1100" b="0">
                <a:solidFill>
                  <a:schemeClr val="bg1"/>
                </a:solidFill>
                <a:latin typeface="Arial" pitchFamily="34" charset="0"/>
                <a:ea typeface="华文细黑" pitchFamily="2" charset="-122"/>
              </a:rPr>
              <a:t>:</a:t>
            </a:r>
          </a:p>
          <a:p>
            <a:pPr algn="r" defTabSz="801688" eaLnBrk="0" hangingPunct="0">
              <a:lnSpc>
                <a:spcPct val="125000"/>
              </a:lnSpc>
              <a:defRPr/>
            </a:pPr>
            <a:r>
              <a:rPr lang="en-US" altLang="zh-CN" sz="1100" b="0">
                <a:solidFill>
                  <a:schemeClr val="bg1"/>
                </a:solidFill>
                <a:latin typeface="Arial" pitchFamily="34" charset="0"/>
                <a:ea typeface="华文细黑" pitchFamily="2" charset="-122"/>
              </a:rPr>
              <a:t>FrutigerNext LT Medium</a:t>
            </a:r>
          </a:p>
          <a:p>
            <a:pPr algn="r" defTabSz="801688" eaLnBrk="0" hangingPunct="0">
              <a:lnSpc>
                <a:spcPct val="125000"/>
              </a:lnSpc>
              <a:defRPr/>
            </a:pPr>
            <a:r>
              <a:rPr lang="zh-CN" altLang="en-US" sz="1100" b="0">
                <a:solidFill>
                  <a:schemeClr val="bg1"/>
                </a:solidFill>
                <a:latin typeface="Arial" pitchFamily="34" charset="0"/>
                <a:ea typeface="华文细黑" pitchFamily="2" charset="-122"/>
              </a:rPr>
              <a:t>外部使用字体 </a:t>
            </a:r>
            <a:r>
              <a:rPr lang="en-US" altLang="zh-CN" sz="1100" b="0">
                <a:solidFill>
                  <a:schemeClr val="bg1"/>
                </a:solidFill>
                <a:latin typeface="Arial" pitchFamily="34" charset="0"/>
                <a:ea typeface="华文细黑" pitchFamily="2" charset="-122"/>
              </a:rPr>
              <a:t>: Arial</a:t>
            </a:r>
            <a:endParaRPr lang="zh-CN" altLang="en-US" sz="1100" b="0">
              <a:solidFill>
                <a:schemeClr val="bg1"/>
              </a:solidFill>
              <a:latin typeface="Arial" pitchFamily="34" charset="0"/>
              <a:ea typeface="华文细黑" pitchFamily="2" charset="-122"/>
            </a:endParaRPr>
          </a:p>
          <a:p>
            <a:pPr algn="r" defTabSz="801688" eaLnBrk="0" hangingPunct="0">
              <a:lnSpc>
                <a:spcPct val="125000"/>
              </a:lnSpc>
              <a:defRPr/>
            </a:pPr>
            <a:endParaRPr lang="zh-CN" altLang="en-US" sz="1100" b="0">
              <a:solidFill>
                <a:schemeClr val="bg1"/>
              </a:solidFill>
              <a:latin typeface="Arial" pitchFamily="34" charset="0"/>
              <a:ea typeface="华文细黑" pitchFamily="2" charset="-122"/>
            </a:endParaRPr>
          </a:p>
          <a:p>
            <a:pPr algn="r" defTabSz="801688" eaLnBrk="0" hangingPunct="0">
              <a:lnSpc>
                <a:spcPct val="125000"/>
              </a:lnSpc>
              <a:defRPr/>
            </a:pPr>
            <a:endParaRPr lang="zh-CN" altLang="en-US" sz="1100" b="0">
              <a:solidFill>
                <a:schemeClr val="bg1"/>
              </a:solidFill>
              <a:latin typeface="Arial" pitchFamily="34" charset="0"/>
              <a:ea typeface="华文细黑" pitchFamily="2" charset="-122"/>
            </a:endParaRPr>
          </a:p>
          <a:p>
            <a:pPr algn="r" defTabSz="801688" eaLnBrk="0" hangingPunct="0">
              <a:lnSpc>
                <a:spcPct val="125000"/>
              </a:lnSpc>
              <a:defRPr/>
            </a:pPr>
            <a:r>
              <a:rPr lang="zh-CN" altLang="en-US" sz="1100" b="0">
                <a:solidFill>
                  <a:schemeClr val="bg1"/>
                </a:solidFill>
                <a:latin typeface="Arial" pitchFamily="34" charset="0"/>
                <a:ea typeface="华文细黑" pitchFamily="2" charset="-122"/>
              </a:rPr>
              <a:t>中文标题</a:t>
            </a:r>
            <a:r>
              <a:rPr lang="en-US" altLang="zh-CN" sz="1100" b="0">
                <a:solidFill>
                  <a:schemeClr val="bg1"/>
                </a:solidFill>
                <a:latin typeface="Arial" pitchFamily="34" charset="0"/>
                <a:ea typeface="华文细黑" pitchFamily="2" charset="-122"/>
              </a:rPr>
              <a:t>:35-47pt</a:t>
            </a:r>
          </a:p>
          <a:p>
            <a:pPr algn="r" defTabSz="801688" eaLnBrk="0" hangingPunct="0">
              <a:lnSpc>
                <a:spcPct val="125000"/>
              </a:lnSpc>
              <a:defRPr/>
            </a:pPr>
            <a:r>
              <a:rPr lang="zh-CN" altLang="en-US" sz="1100" b="0">
                <a:solidFill>
                  <a:schemeClr val="bg1"/>
                </a:solidFill>
                <a:latin typeface="Arial" pitchFamily="34" charset="0"/>
                <a:ea typeface="华文细黑" pitchFamily="2" charset="-122"/>
              </a:rPr>
              <a:t>字体</a:t>
            </a:r>
            <a:r>
              <a:rPr lang="en-US" altLang="zh-CN" sz="1100" b="0">
                <a:solidFill>
                  <a:schemeClr val="bg1"/>
                </a:solidFill>
                <a:latin typeface="Arial" pitchFamily="34" charset="0"/>
                <a:ea typeface="华文细黑" pitchFamily="2" charset="-122"/>
              </a:rPr>
              <a:t>:</a:t>
            </a:r>
            <a:r>
              <a:rPr lang="zh-CN" altLang="en-US" sz="1100" b="0">
                <a:solidFill>
                  <a:schemeClr val="bg1"/>
                </a:solidFill>
                <a:latin typeface="Arial" pitchFamily="34" charset="0"/>
                <a:ea typeface="华文细黑" pitchFamily="2" charset="-122"/>
              </a:rPr>
              <a:t>黑体</a:t>
            </a:r>
          </a:p>
          <a:p>
            <a:pPr algn="r" defTabSz="801688" eaLnBrk="0" hangingPunct="0">
              <a:lnSpc>
                <a:spcPct val="125000"/>
              </a:lnSpc>
              <a:defRPr/>
            </a:pPr>
            <a:r>
              <a:rPr lang="en-US" altLang="zh-CN" sz="1100" b="0">
                <a:solidFill>
                  <a:schemeClr val="bg1"/>
                </a:solidFill>
                <a:latin typeface="Arial" pitchFamily="34" charset="0"/>
                <a:ea typeface="华文细黑" pitchFamily="2" charset="-122"/>
              </a:rPr>
              <a:t>  </a:t>
            </a:r>
            <a:r>
              <a:rPr lang="zh-CN" altLang="en-US" sz="1100" b="0">
                <a:solidFill>
                  <a:schemeClr val="bg1"/>
                </a:solidFill>
                <a:latin typeface="Arial" pitchFamily="34" charset="0"/>
                <a:ea typeface="华文细黑" pitchFamily="2" charset="-122"/>
              </a:rPr>
              <a:t>副标题</a:t>
            </a:r>
            <a:r>
              <a:rPr lang="en-US" altLang="zh-CN" sz="1100" b="0">
                <a:solidFill>
                  <a:schemeClr val="bg1"/>
                </a:solidFill>
                <a:latin typeface="Arial" pitchFamily="34" charset="0"/>
                <a:ea typeface="华文细黑" pitchFamily="2" charset="-122"/>
              </a:rPr>
              <a:t>:24-28pt</a:t>
            </a:r>
            <a:endParaRPr lang="zh-CN" altLang="en-US" sz="1100" b="0">
              <a:solidFill>
                <a:schemeClr val="bg1"/>
              </a:solidFill>
              <a:latin typeface="Arial" pitchFamily="34" charset="0"/>
              <a:ea typeface="华文细黑" pitchFamily="2" charset="-122"/>
            </a:endParaRPr>
          </a:p>
          <a:p>
            <a:pPr algn="r" defTabSz="801688" eaLnBrk="0" hangingPunct="0">
              <a:lnSpc>
                <a:spcPct val="125000"/>
              </a:lnSpc>
              <a:defRPr/>
            </a:pPr>
            <a:r>
              <a:rPr lang="zh-CN" altLang="en-US" sz="1100" b="0">
                <a:solidFill>
                  <a:schemeClr val="bg1"/>
                </a:solidFill>
                <a:latin typeface="Arial" pitchFamily="34" charset="0"/>
                <a:ea typeface="华文细黑" pitchFamily="2" charset="-122"/>
              </a:rPr>
              <a:t>字体颜色</a:t>
            </a:r>
            <a:r>
              <a:rPr lang="en-US" altLang="zh-CN" sz="1100" b="0">
                <a:solidFill>
                  <a:schemeClr val="bg1"/>
                </a:solidFill>
                <a:latin typeface="Arial" pitchFamily="34" charset="0"/>
                <a:ea typeface="华文细黑" pitchFamily="2" charset="-122"/>
              </a:rPr>
              <a:t>:</a:t>
            </a:r>
            <a:r>
              <a:rPr lang="zh-CN" altLang="en-US" sz="1100" b="0">
                <a:solidFill>
                  <a:schemeClr val="bg1"/>
                </a:solidFill>
                <a:latin typeface="Arial" pitchFamily="34" charset="0"/>
                <a:ea typeface="华文细黑" pitchFamily="2" charset="-122"/>
              </a:rPr>
              <a:t>反白</a:t>
            </a:r>
          </a:p>
          <a:p>
            <a:pPr algn="r" defTabSz="801688" eaLnBrk="0" hangingPunct="0">
              <a:lnSpc>
                <a:spcPct val="125000"/>
              </a:lnSpc>
              <a:defRPr/>
            </a:pPr>
            <a:r>
              <a:rPr lang="zh-CN" altLang="en-US" sz="1100" b="0">
                <a:solidFill>
                  <a:schemeClr val="bg1"/>
                </a:solidFill>
                <a:latin typeface="Arial" pitchFamily="34" charset="0"/>
                <a:ea typeface="华文细黑" pitchFamily="2" charset="-122"/>
              </a:rPr>
              <a:t>字体</a:t>
            </a:r>
            <a:r>
              <a:rPr lang="en-US" altLang="zh-CN" sz="1100" b="0">
                <a:solidFill>
                  <a:schemeClr val="bg1"/>
                </a:solidFill>
                <a:latin typeface="Arial" pitchFamily="34" charset="0"/>
                <a:ea typeface="华文细黑" pitchFamily="2" charset="-122"/>
              </a:rPr>
              <a:t>:</a:t>
            </a:r>
            <a:r>
              <a:rPr lang="zh-CN" altLang="en-US" sz="1100" b="0">
                <a:solidFill>
                  <a:schemeClr val="bg1"/>
                </a:solidFill>
                <a:latin typeface="Arial" pitchFamily="34" charset="0"/>
                <a:ea typeface="华文细黑" pitchFamily="2" charset="-122"/>
              </a:rPr>
              <a:t>细黑体</a:t>
            </a:r>
          </a:p>
          <a:p>
            <a:pPr algn="r" defTabSz="801688" eaLnBrk="0" hangingPunct="0">
              <a:lnSpc>
                <a:spcPct val="125000"/>
              </a:lnSpc>
              <a:defRPr/>
            </a:pPr>
            <a:endParaRPr lang="zh-CN" altLang="en-US" sz="1100" b="0">
              <a:solidFill>
                <a:schemeClr val="bg1"/>
              </a:solidFill>
              <a:latin typeface="Arial" pitchFamily="34" charset="0"/>
              <a:ea typeface="华文细黑" pitchFamily="2" charset="-122"/>
            </a:endParaRPr>
          </a:p>
          <a:p>
            <a:pPr algn="r" defTabSz="801688" eaLnBrk="0" hangingPunct="0">
              <a:lnSpc>
                <a:spcPct val="125000"/>
              </a:lnSpc>
              <a:defRPr/>
            </a:pPr>
            <a:endParaRPr lang="zh-CN" altLang="en-US" sz="1100" b="0">
              <a:solidFill>
                <a:schemeClr val="bg1"/>
              </a:solidFill>
              <a:latin typeface="Arial" pitchFamily="34" charset="0"/>
              <a:ea typeface="华文细黑" pitchFamily="2" charset="-122"/>
            </a:endParaRPr>
          </a:p>
          <a:p>
            <a:pPr algn="r" defTabSz="801688" eaLnBrk="0" hangingPunct="0">
              <a:lnSpc>
                <a:spcPct val="125000"/>
              </a:lnSpc>
              <a:defRPr/>
            </a:pPr>
            <a:endParaRPr lang="zh-CN" altLang="en-US" sz="1100" b="0">
              <a:solidFill>
                <a:schemeClr val="bg1"/>
              </a:solidFill>
              <a:latin typeface="Arial" pitchFamily="34" charset="0"/>
              <a:ea typeface="华文细黑" pitchFamily="2" charset="-122"/>
            </a:endParaRPr>
          </a:p>
          <a:p>
            <a:pPr algn="r" defTabSz="801688" eaLnBrk="0" hangingPunct="0">
              <a:lnSpc>
                <a:spcPct val="125000"/>
              </a:lnSpc>
              <a:spcBef>
                <a:spcPct val="50000"/>
              </a:spcBef>
              <a:defRPr/>
            </a:pPr>
            <a:endParaRPr lang="zh-CN" altLang="en-US" sz="1100" b="0">
              <a:latin typeface="Arial" pitchFamily="34" charset="0"/>
              <a:ea typeface="华文细黑" pitchFamily="2" charset="-122"/>
            </a:endParaRPr>
          </a:p>
        </p:txBody>
      </p:sp>
      <p:sp>
        <p:nvSpPr>
          <p:cNvPr id="44047" name="Rectangle 15"/>
          <p:cNvSpPr>
            <a:spLocks noGrp="1" noChangeArrowheads="1"/>
          </p:cNvSpPr>
          <p:nvPr>
            <p:ph type="ctrTitle" sz="quarter"/>
          </p:nvPr>
        </p:nvSpPr>
        <p:spPr>
          <a:xfrm>
            <a:off x="636588" y="1392238"/>
            <a:ext cx="5303837" cy="1666875"/>
          </a:xfrm>
        </p:spPr>
        <p:txBody>
          <a:bodyPr/>
          <a:lstStyle>
            <a:lvl1pPr>
              <a:defRPr sz="39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684213" y="3182938"/>
            <a:ext cx="5305425"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684213" y="282575"/>
            <a:ext cx="2133600" cy="474663"/>
          </a:xfrm>
        </p:spPr>
        <p:txBody>
          <a:bodyPr lIns="80139" tIns="40069" rIns="80139" bIns="40069"/>
          <a:lstStyle>
            <a:lvl1pPr>
              <a:lnSpc>
                <a:spcPct val="100000"/>
              </a:lnSpc>
              <a:defRPr>
                <a:latin typeface="FrutigerNext LT Regular" pitchFamily="34" charset="0"/>
              </a:defRPr>
            </a:lvl1pPr>
          </a:lstStyle>
          <a:p>
            <a:pPr>
              <a:defRPr/>
            </a:pPr>
            <a:r>
              <a:rPr lang="en-US" altLang="zh-CN" smtClean="0"/>
              <a:t>Page ‹#›</a:t>
            </a:r>
            <a:endParaRPr lang="en-US" altLang="zh-C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7508875" y="5589588"/>
            <a:ext cx="763588"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8"/>
            <a:ext cx="9144000" cy="3810000"/>
          </a:xfrm>
          <a:prstGeom prst="rect">
            <a:avLst/>
          </a:prstGeom>
          <a:noFill/>
          <a:ln w="9525">
            <a:noFill/>
            <a:miter lim="800000"/>
            <a:headEnd/>
            <a:tailEnd/>
          </a:ln>
        </p:spPr>
      </p:pic>
      <p:sp>
        <p:nvSpPr>
          <p:cNvPr id="6" name="Text Box 20"/>
          <p:cNvSpPr txBox="1">
            <a:spLocks noChangeArrowheads="1"/>
          </p:cNvSpPr>
          <p:nvPr/>
        </p:nvSpPr>
        <p:spPr bwMode="auto">
          <a:xfrm>
            <a:off x="652463" y="6207125"/>
            <a:ext cx="2619375" cy="261938"/>
          </a:xfrm>
          <a:prstGeom prst="rect">
            <a:avLst/>
          </a:prstGeom>
          <a:noFill/>
          <a:ln w="9525">
            <a:noFill/>
            <a:miter lim="800000"/>
            <a:headEnd/>
            <a:tailEnd/>
          </a:ln>
        </p:spPr>
        <p:txBody>
          <a:bodyPr wrap="none" lIns="80124" tIns="40063" rIns="80124" bIns="40063">
            <a:spAutoFit/>
          </a:bodyPr>
          <a:lstStyle/>
          <a:p>
            <a:pPr algn="l" defTabSz="801688" eaLnBrk="0" hangingPunct="0">
              <a:defRPr/>
            </a:pPr>
            <a:r>
              <a:rPr lang="en-US" altLang="zh-CN" sz="1200" b="0">
                <a:solidFill>
                  <a:srgbClr val="000000"/>
                </a:solidFill>
                <a:latin typeface="FrutigerNext LT Bold" pitchFamily="-92" charset="0"/>
              </a:rPr>
              <a:t>HUAWEI TECHNOLOGIES CO., LTD.</a:t>
            </a:r>
            <a:endParaRPr lang="en-US" altLang="zh-CN" sz="2200" b="0">
              <a:solidFill>
                <a:srgbClr val="000000"/>
              </a:solidFill>
              <a:latin typeface="Arial" pitchFamily="34" charset="0"/>
            </a:endParaRPr>
          </a:p>
        </p:txBody>
      </p:sp>
      <p:sp>
        <p:nvSpPr>
          <p:cNvPr id="7" name="Text Box 22"/>
          <p:cNvSpPr txBox="1">
            <a:spLocks noChangeArrowheads="1"/>
          </p:cNvSpPr>
          <p:nvPr/>
        </p:nvSpPr>
        <p:spPr bwMode="auto">
          <a:xfrm>
            <a:off x="7224713" y="4094163"/>
            <a:ext cx="1333500" cy="261937"/>
          </a:xfrm>
          <a:prstGeom prst="rect">
            <a:avLst/>
          </a:prstGeom>
          <a:noFill/>
          <a:ln w="9525">
            <a:noFill/>
            <a:miter lim="800000"/>
            <a:headEnd/>
            <a:tailEnd/>
          </a:ln>
        </p:spPr>
        <p:txBody>
          <a:bodyPr wrap="none" lIns="80124" tIns="40063" rIns="80124" bIns="40063">
            <a:spAutoFit/>
          </a:bodyPr>
          <a:lstStyle/>
          <a:p>
            <a:pPr algn="l" defTabSz="801688" eaLnBrk="0" hangingPunct="0">
              <a:defRPr/>
            </a:pPr>
            <a:r>
              <a:rPr lang="en-US" altLang="zh-CN" sz="1200" b="0">
                <a:solidFill>
                  <a:srgbClr val="FFFFFF"/>
                </a:solidFill>
                <a:ea typeface="ＭＳ Ｐゴシック" pitchFamily="34" charset="-128"/>
              </a:rPr>
              <a:t>www.huawei.com</a:t>
            </a:r>
          </a:p>
        </p:txBody>
      </p:sp>
      <p:sp>
        <p:nvSpPr>
          <p:cNvPr id="8" name="Rectangle 23"/>
          <p:cNvSpPr>
            <a:spLocks noChangeArrowheads="1"/>
          </p:cNvSpPr>
          <p:nvPr/>
        </p:nvSpPr>
        <p:spPr bwMode="auto">
          <a:xfrm>
            <a:off x="3984625" y="6207125"/>
            <a:ext cx="1625600" cy="261938"/>
          </a:xfrm>
          <a:prstGeom prst="rect">
            <a:avLst/>
          </a:prstGeom>
          <a:noFill/>
          <a:ln w="9525" algn="ctr">
            <a:noFill/>
            <a:miter lim="800000"/>
            <a:headEnd/>
            <a:tailEnd/>
          </a:ln>
          <a:effectLst/>
        </p:spPr>
        <p:txBody>
          <a:bodyPr wrap="none" lIns="80092" tIns="40044" rIns="80092" bIns="40044">
            <a:spAutoFit/>
          </a:bodyPr>
          <a:lstStyle/>
          <a:p>
            <a:pPr algn="l" defTabSz="801688" eaLnBrk="0" hangingPunct="0">
              <a:defRPr/>
            </a:pPr>
            <a:r>
              <a:rPr lang="en-US" altLang="zh-CN" sz="1200" b="0">
                <a:solidFill>
                  <a:srgbClr val="000000"/>
                </a:solidFill>
                <a:latin typeface="FrutigerNext LT Bold" pitchFamily="-92" charset="0"/>
                <a:ea typeface="ＭＳ Ｐゴシック" pitchFamily="34" charset="-128"/>
              </a:rPr>
              <a:t>Huawei Confidential </a:t>
            </a:r>
          </a:p>
        </p:txBody>
      </p:sp>
      <p:sp>
        <p:nvSpPr>
          <p:cNvPr id="9" name="Rectangle 25"/>
          <p:cNvSpPr>
            <a:spLocks noChangeArrowheads="1"/>
          </p:cNvSpPr>
          <p:nvPr/>
        </p:nvSpPr>
        <p:spPr bwMode="auto">
          <a:xfrm>
            <a:off x="6792913" y="247650"/>
            <a:ext cx="1468437" cy="292100"/>
          </a:xfrm>
          <a:prstGeom prst="rect">
            <a:avLst/>
          </a:prstGeom>
          <a:noFill/>
          <a:ln w="9525" algn="ctr">
            <a:noFill/>
            <a:miter lim="800000"/>
            <a:headEnd/>
            <a:tailEnd/>
          </a:ln>
          <a:effectLst/>
        </p:spPr>
        <p:txBody>
          <a:bodyPr wrap="none" lIns="80092" tIns="40044" rIns="80092" bIns="40044">
            <a:spAutoFit/>
          </a:bodyPr>
          <a:lstStyle/>
          <a:p>
            <a:pPr algn="l" defTabSz="801688" eaLnBrk="0" hangingPunct="0">
              <a:defRPr/>
            </a:pPr>
            <a:r>
              <a:rPr lang="en-US" altLang="zh-CN">
                <a:solidFill>
                  <a:srgbClr val="666666"/>
                </a:solidFill>
                <a:ea typeface="ＭＳ Ｐゴシック" pitchFamily="34" charset="-128"/>
              </a:rPr>
              <a:t>Security Level:</a:t>
            </a:r>
            <a:r>
              <a:rPr lang="zh-CN" altLang="en-US">
                <a:solidFill>
                  <a:srgbClr val="666666"/>
                </a:solidFill>
                <a:ea typeface="ＭＳ Ｐゴシック" pitchFamily="34" charset="-128"/>
              </a:rPr>
              <a:t> </a:t>
            </a:r>
          </a:p>
        </p:txBody>
      </p:sp>
      <p:sp>
        <p:nvSpPr>
          <p:cNvPr id="10" name="Text Box 66"/>
          <p:cNvSpPr txBox="1">
            <a:spLocks noChangeArrowheads="1"/>
          </p:cNvSpPr>
          <p:nvPr/>
        </p:nvSpPr>
        <p:spPr bwMode="auto">
          <a:xfrm>
            <a:off x="-1968500" y="1322388"/>
            <a:ext cx="1968500"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defRPr/>
            </a:pPr>
            <a:r>
              <a:rPr lang="zh-CN" altLang="en-US" sz="1100" b="0">
                <a:solidFill>
                  <a:srgbClr val="FFFFFF"/>
                </a:solidFill>
                <a:latin typeface="Arial" pitchFamily="34" charset="0"/>
                <a:ea typeface="华文细黑" pitchFamily="2" charset="-122"/>
              </a:rPr>
              <a:t>英文标题</a:t>
            </a:r>
            <a:r>
              <a:rPr lang="en-US" altLang="zh-CN" sz="1100" b="0">
                <a:solidFill>
                  <a:srgbClr val="FFFFFF"/>
                </a:solidFill>
                <a:latin typeface="Arial" pitchFamily="34" charset="0"/>
                <a:ea typeface="华文细黑" pitchFamily="2" charset="-122"/>
              </a:rPr>
              <a:t>:40-47pt  </a:t>
            </a:r>
          </a:p>
          <a:p>
            <a:pPr algn="r" defTabSz="801688" eaLnBrk="0" hangingPunct="0">
              <a:lnSpc>
                <a:spcPct val="125000"/>
              </a:lnSpc>
              <a:defRPr/>
            </a:pPr>
            <a:r>
              <a:rPr lang="zh-CN" altLang="en-US" sz="1100" b="0">
                <a:solidFill>
                  <a:srgbClr val="FFFFFF"/>
                </a:solidFill>
                <a:latin typeface="Arial" pitchFamily="34" charset="0"/>
                <a:ea typeface="华文细黑" pitchFamily="2" charset="-122"/>
              </a:rPr>
              <a:t>副标题</a:t>
            </a:r>
            <a:r>
              <a:rPr lang="en-US" altLang="zh-CN" sz="1100" b="0">
                <a:solidFill>
                  <a:srgbClr val="FFFFFF"/>
                </a:solidFill>
                <a:latin typeface="Arial" pitchFamily="34" charset="0"/>
                <a:ea typeface="华文细黑" pitchFamily="2" charset="-122"/>
              </a:rPr>
              <a:t>:26-30pt</a:t>
            </a:r>
          </a:p>
          <a:p>
            <a:pPr algn="r" defTabSz="801688" eaLnBrk="0" hangingPunct="0">
              <a:lnSpc>
                <a:spcPct val="125000"/>
              </a:lnSpc>
              <a:defRPr/>
            </a:pPr>
            <a:r>
              <a:rPr lang="zh-CN" altLang="en-US" sz="1100" b="0">
                <a:solidFill>
                  <a:srgbClr val="FFFFFF"/>
                </a:solidFill>
                <a:latin typeface="Arial" pitchFamily="34" charset="0"/>
                <a:ea typeface="华文细黑" pitchFamily="2" charset="-122"/>
              </a:rPr>
              <a:t>字体颜色</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反白</a:t>
            </a:r>
          </a:p>
          <a:p>
            <a:pPr algn="r" defTabSz="801688" eaLnBrk="0" hangingPunct="0">
              <a:lnSpc>
                <a:spcPct val="125000"/>
              </a:lnSpc>
              <a:defRPr/>
            </a:pPr>
            <a:r>
              <a:rPr lang="zh-CN" altLang="en-US" sz="1100" b="0">
                <a:solidFill>
                  <a:srgbClr val="FFFFFF"/>
                </a:solidFill>
                <a:latin typeface="Arial" pitchFamily="34" charset="0"/>
                <a:ea typeface="华文细黑" pitchFamily="2" charset="-122"/>
              </a:rPr>
              <a:t>内部使用字体 </a:t>
            </a:r>
            <a:r>
              <a:rPr lang="en-US" altLang="zh-CN" sz="1100" b="0">
                <a:solidFill>
                  <a:srgbClr val="FFFFFF"/>
                </a:solidFill>
                <a:latin typeface="Arial" pitchFamily="34" charset="0"/>
                <a:ea typeface="华文细黑" pitchFamily="2" charset="-122"/>
              </a:rPr>
              <a:t>:</a:t>
            </a:r>
          </a:p>
          <a:p>
            <a:pPr algn="r" defTabSz="801688" eaLnBrk="0" hangingPunct="0">
              <a:lnSpc>
                <a:spcPct val="125000"/>
              </a:lnSpc>
              <a:defRPr/>
            </a:pPr>
            <a:r>
              <a:rPr lang="en-US" altLang="zh-CN" sz="1100" b="0">
                <a:solidFill>
                  <a:srgbClr val="FFFFFF"/>
                </a:solidFill>
                <a:latin typeface="Arial" pitchFamily="34" charset="0"/>
                <a:ea typeface="华文细黑" pitchFamily="2" charset="-122"/>
              </a:rPr>
              <a:t>FrutigerNext LT Medium</a:t>
            </a:r>
          </a:p>
          <a:p>
            <a:pPr algn="r" defTabSz="801688" eaLnBrk="0" hangingPunct="0">
              <a:lnSpc>
                <a:spcPct val="125000"/>
              </a:lnSpc>
              <a:defRPr/>
            </a:pPr>
            <a:r>
              <a:rPr lang="zh-CN" altLang="en-US" sz="1100" b="0">
                <a:solidFill>
                  <a:srgbClr val="FFFFFF"/>
                </a:solidFill>
                <a:latin typeface="Arial" pitchFamily="34" charset="0"/>
                <a:ea typeface="华文细黑" pitchFamily="2" charset="-122"/>
              </a:rPr>
              <a:t>外部使用字体 </a:t>
            </a:r>
            <a:r>
              <a:rPr lang="en-US" altLang="zh-CN" sz="1100" b="0">
                <a:solidFill>
                  <a:srgbClr val="FFFFFF"/>
                </a:solidFill>
                <a:latin typeface="Arial" pitchFamily="34" charset="0"/>
                <a:ea typeface="华文细黑" pitchFamily="2" charset="-122"/>
              </a:rPr>
              <a:t>: Arial</a:t>
            </a:r>
            <a:endParaRPr lang="zh-CN" altLang="en-US" sz="1100" b="0">
              <a:solidFill>
                <a:srgbClr val="FFFFFF"/>
              </a:solidFill>
              <a:latin typeface="Arial" pitchFamily="34" charset="0"/>
              <a:ea typeface="华文细黑" pitchFamily="2" charset="-122"/>
            </a:endParaRPr>
          </a:p>
          <a:p>
            <a:pPr algn="r" defTabSz="801688" eaLnBrk="0" hangingPunct="0">
              <a:lnSpc>
                <a:spcPct val="125000"/>
              </a:lnSpc>
              <a:defRPr/>
            </a:pPr>
            <a:endParaRPr lang="zh-CN" altLang="en-US" sz="1100" b="0">
              <a:solidFill>
                <a:srgbClr val="FFFFFF"/>
              </a:solidFill>
              <a:latin typeface="Arial" pitchFamily="34" charset="0"/>
              <a:ea typeface="华文细黑" pitchFamily="2" charset="-122"/>
            </a:endParaRPr>
          </a:p>
          <a:p>
            <a:pPr algn="r" defTabSz="801688" eaLnBrk="0" hangingPunct="0">
              <a:lnSpc>
                <a:spcPct val="125000"/>
              </a:lnSpc>
              <a:defRPr/>
            </a:pPr>
            <a:endParaRPr lang="zh-CN" altLang="en-US" sz="1100" b="0">
              <a:solidFill>
                <a:srgbClr val="FFFFFF"/>
              </a:solidFill>
              <a:latin typeface="Arial" pitchFamily="34" charset="0"/>
              <a:ea typeface="华文细黑" pitchFamily="2" charset="-122"/>
            </a:endParaRPr>
          </a:p>
          <a:p>
            <a:pPr algn="r" defTabSz="801688" eaLnBrk="0" hangingPunct="0">
              <a:lnSpc>
                <a:spcPct val="125000"/>
              </a:lnSpc>
              <a:defRPr/>
            </a:pPr>
            <a:r>
              <a:rPr lang="zh-CN" altLang="en-US" sz="1100" b="0">
                <a:solidFill>
                  <a:srgbClr val="FFFFFF"/>
                </a:solidFill>
                <a:latin typeface="Arial" pitchFamily="34" charset="0"/>
                <a:ea typeface="华文细黑" pitchFamily="2" charset="-122"/>
              </a:rPr>
              <a:t>中文标题</a:t>
            </a:r>
            <a:r>
              <a:rPr lang="en-US" altLang="zh-CN" sz="1100" b="0">
                <a:solidFill>
                  <a:srgbClr val="FFFFFF"/>
                </a:solidFill>
                <a:latin typeface="Arial" pitchFamily="34" charset="0"/>
                <a:ea typeface="华文细黑" pitchFamily="2" charset="-122"/>
              </a:rPr>
              <a:t>:35-47pt</a:t>
            </a:r>
          </a:p>
          <a:p>
            <a:pPr algn="r" defTabSz="801688" eaLnBrk="0" hangingPunct="0">
              <a:lnSpc>
                <a:spcPct val="125000"/>
              </a:lnSpc>
              <a:defRPr/>
            </a:pPr>
            <a:r>
              <a:rPr lang="zh-CN" altLang="en-US" sz="1100" b="0">
                <a:solidFill>
                  <a:srgbClr val="FFFFFF"/>
                </a:solidFill>
                <a:latin typeface="Arial" pitchFamily="34" charset="0"/>
                <a:ea typeface="华文细黑" pitchFamily="2" charset="-122"/>
              </a:rPr>
              <a:t>字体</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黑体</a:t>
            </a:r>
          </a:p>
          <a:p>
            <a:pPr algn="r" defTabSz="801688" eaLnBrk="0" hangingPunct="0">
              <a:lnSpc>
                <a:spcPct val="125000"/>
              </a:lnSpc>
              <a:defRPr/>
            </a:pPr>
            <a:r>
              <a:rPr lang="en-US" altLang="zh-CN" sz="1100" b="0">
                <a:solidFill>
                  <a:srgbClr val="FFFFFF"/>
                </a:solidFill>
                <a:latin typeface="Arial" pitchFamily="34" charset="0"/>
                <a:ea typeface="华文细黑" pitchFamily="2" charset="-122"/>
              </a:rPr>
              <a:t>  </a:t>
            </a:r>
            <a:r>
              <a:rPr lang="zh-CN" altLang="en-US" sz="1100" b="0">
                <a:solidFill>
                  <a:srgbClr val="FFFFFF"/>
                </a:solidFill>
                <a:latin typeface="Arial" pitchFamily="34" charset="0"/>
                <a:ea typeface="华文细黑" pitchFamily="2" charset="-122"/>
              </a:rPr>
              <a:t>副标题</a:t>
            </a:r>
            <a:r>
              <a:rPr lang="en-US" altLang="zh-CN" sz="1100" b="0">
                <a:solidFill>
                  <a:srgbClr val="FFFFFF"/>
                </a:solidFill>
                <a:latin typeface="Arial" pitchFamily="34" charset="0"/>
                <a:ea typeface="华文细黑" pitchFamily="2" charset="-122"/>
              </a:rPr>
              <a:t>:24-28pt</a:t>
            </a:r>
            <a:endParaRPr lang="zh-CN" altLang="en-US" sz="1100" b="0">
              <a:solidFill>
                <a:srgbClr val="FFFFFF"/>
              </a:solidFill>
              <a:latin typeface="Arial" pitchFamily="34" charset="0"/>
              <a:ea typeface="华文细黑" pitchFamily="2" charset="-122"/>
            </a:endParaRPr>
          </a:p>
          <a:p>
            <a:pPr algn="r" defTabSz="801688" eaLnBrk="0" hangingPunct="0">
              <a:lnSpc>
                <a:spcPct val="125000"/>
              </a:lnSpc>
              <a:defRPr/>
            </a:pPr>
            <a:r>
              <a:rPr lang="zh-CN" altLang="en-US" sz="1100" b="0">
                <a:solidFill>
                  <a:srgbClr val="FFFFFF"/>
                </a:solidFill>
                <a:latin typeface="Arial" pitchFamily="34" charset="0"/>
                <a:ea typeface="华文细黑" pitchFamily="2" charset="-122"/>
              </a:rPr>
              <a:t>字体颜色</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反白</a:t>
            </a:r>
          </a:p>
          <a:p>
            <a:pPr algn="r" defTabSz="801688" eaLnBrk="0" hangingPunct="0">
              <a:lnSpc>
                <a:spcPct val="125000"/>
              </a:lnSpc>
              <a:defRPr/>
            </a:pPr>
            <a:r>
              <a:rPr lang="zh-CN" altLang="en-US" sz="1100" b="0">
                <a:solidFill>
                  <a:srgbClr val="FFFFFF"/>
                </a:solidFill>
                <a:latin typeface="Arial" pitchFamily="34" charset="0"/>
                <a:ea typeface="华文细黑" pitchFamily="2" charset="-122"/>
              </a:rPr>
              <a:t>字体</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细黑体</a:t>
            </a:r>
          </a:p>
          <a:p>
            <a:pPr algn="r" defTabSz="801688" eaLnBrk="0" hangingPunct="0">
              <a:lnSpc>
                <a:spcPct val="125000"/>
              </a:lnSpc>
              <a:defRPr/>
            </a:pPr>
            <a:endParaRPr lang="zh-CN" altLang="en-US" sz="1100" b="0">
              <a:solidFill>
                <a:srgbClr val="FFFFFF"/>
              </a:solidFill>
              <a:latin typeface="Arial" pitchFamily="34" charset="0"/>
              <a:ea typeface="华文细黑" pitchFamily="2" charset="-122"/>
            </a:endParaRPr>
          </a:p>
          <a:p>
            <a:pPr algn="r" defTabSz="801688" eaLnBrk="0" hangingPunct="0">
              <a:lnSpc>
                <a:spcPct val="125000"/>
              </a:lnSpc>
              <a:defRPr/>
            </a:pPr>
            <a:endParaRPr lang="zh-CN" altLang="en-US" sz="1100" b="0">
              <a:solidFill>
                <a:srgbClr val="FFFFFF"/>
              </a:solidFill>
              <a:latin typeface="Arial" pitchFamily="34" charset="0"/>
              <a:ea typeface="华文细黑" pitchFamily="2" charset="-122"/>
            </a:endParaRPr>
          </a:p>
          <a:p>
            <a:pPr algn="r" defTabSz="801688" eaLnBrk="0" hangingPunct="0">
              <a:lnSpc>
                <a:spcPct val="125000"/>
              </a:lnSpc>
              <a:defRPr/>
            </a:pPr>
            <a:endParaRPr lang="zh-CN" altLang="en-US" sz="1100" b="0">
              <a:solidFill>
                <a:srgbClr val="FFFFFF"/>
              </a:solidFill>
              <a:latin typeface="Arial" pitchFamily="34" charset="0"/>
              <a:ea typeface="华文细黑" pitchFamily="2" charset="-122"/>
            </a:endParaRPr>
          </a:p>
          <a:p>
            <a:pPr algn="r" defTabSz="801688" eaLnBrk="0" hangingPunct="0">
              <a:lnSpc>
                <a:spcPct val="125000"/>
              </a:lnSpc>
              <a:spcBef>
                <a:spcPct val="50000"/>
              </a:spcBef>
              <a:defRPr/>
            </a:pPr>
            <a:endParaRPr lang="zh-CN" altLang="en-US" sz="1100" b="0">
              <a:solidFill>
                <a:srgbClr val="000000"/>
              </a:solidFill>
              <a:latin typeface="Arial" pitchFamily="34" charset="0"/>
              <a:ea typeface="华文细黑" pitchFamily="2" charset="-122"/>
            </a:endParaRPr>
          </a:p>
        </p:txBody>
      </p:sp>
      <p:sp>
        <p:nvSpPr>
          <p:cNvPr id="44047" name="Rectangle 15"/>
          <p:cNvSpPr>
            <a:spLocks noGrp="1" noChangeArrowheads="1"/>
          </p:cNvSpPr>
          <p:nvPr>
            <p:ph type="ctrTitle" sz="quarter"/>
          </p:nvPr>
        </p:nvSpPr>
        <p:spPr>
          <a:xfrm>
            <a:off x="636588" y="1392238"/>
            <a:ext cx="5303837" cy="1666875"/>
          </a:xfrm>
        </p:spPr>
        <p:txBody>
          <a:bodyPr/>
          <a:lstStyle>
            <a:lvl1pPr>
              <a:defRPr sz="39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684213" y="3182938"/>
            <a:ext cx="5305425"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684213" y="282575"/>
            <a:ext cx="2133600" cy="474663"/>
          </a:xfrm>
        </p:spPr>
        <p:txBody>
          <a:bodyPr lIns="80139" tIns="40069" rIns="80139" bIns="40069"/>
          <a:lstStyle>
            <a:lvl1pPr>
              <a:lnSpc>
                <a:spcPct val="100000"/>
              </a:lnSpc>
              <a:defRPr>
                <a:latin typeface="FrutigerNext LT Regular" pitchFamily="34" charset="0"/>
              </a:defRPr>
            </a:lvl1pPr>
          </a:lstStyle>
          <a:p>
            <a:pPr>
              <a:defRPr/>
            </a:pPr>
            <a:r>
              <a:rPr lang="en-US" altLang="zh-CN" smtClean="0">
                <a:solidFill>
                  <a:srgbClr val="000000"/>
                </a:solidFill>
              </a:rPr>
              <a:t>Page ‹#›</a:t>
            </a:r>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88640"/>
            <a:ext cx="8280400" cy="646113"/>
          </a:xfrm>
        </p:spPr>
        <p:txBody>
          <a:bodyPr/>
          <a:lstStyle>
            <a:lvl1pPr>
              <a:defRPr b="1">
                <a:latin typeface="微软雅黑" pitchFamily="34" charset="-122"/>
                <a:ea typeface="微软雅黑" pitchFamily="34" charset="-122"/>
              </a:defRPr>
            </a:lvl1p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Page ‹#›</a:t>
            </a:r>
            <a:endParaRPr lang="en-GB" altLang="zh-CN">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262607"/>
            <a:ext cx="8280400" cy="646113"/>
          </a:xfrm>
        </p:spPr>
        <p:txBody>
          <a:bodyPr/>
          <a:lstStyle>
            <a:lvl1pPr>
              <a:defRPr b="1">
                <a:latin typeface="微软雅黑" pitchFamily="34" charset="-122"/>
                <a:ea typeface="微软雅黑"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95288" y="1052736"/>
            <a:ext cx="8280400" cy="5112568"/>
          </a:xfrm>
        </p:spPr>
        <p:txBody>
          <a:bodyPr/>
          <a:lstStyle>
            <a:lvl1pPr>
              <a:buFont typeface="Wingdings" pitchFamily="2" charset="2"/>
              <a:buChar char="u"/>
              <a:defRPr sz="1800">
                <a:latin typeface="微软雅黑" pitchFamily="34" charset="-122"/>
                <a:ea typeface="微软雅黑" pitchFamily="34" charset="-122"/>
              </a:defRPr>
            </a:lvl1pPr>
            <a:lvl2pPr>
              <a:buClr>
                <a:schemeClr val="tx2"/>
              </a:buClr>
              <a:buSzPct val="100000"/>
              <a:defRPr sz="1600">
                <a:latin typeface="微软雅黑" pitchFamily="34" charset="-122"/>
                <a:ea typeface="微软雅黑" pitchFamily="34" charset="-122"/>
              </a:defRPr>
            </a:lvl2pPr>
            <a:lvl3pPr>
              <a:buClr>
                <a:schemeClr val="tx2"/>
              </a:buClr>
              <a:buSzPct val="80000"/>
              <a:defRPr sz="1400">
                <a:latin typeface="微软雅黑" pitchFamily="34" charset="-122"/>
                <a:ea typeface="微软雅黑" pitchFamily="34" charset="-122"/>
              </a:defRPr>
            </a:lvl3pPr>
            <a:lvl4pPr>
              <a:defRPr>
                <a:latin typeface="微软雅黑" pitchFamily="34" charset="-122"/>
                <a:ea typeface="微软雅黑" pitchFamily="34" charset="-122"/>
              </a:defRPr>
            </a:lvl4pPr>
            <a:lvl5pPr>
              <a:defRPr sz="1400">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p:txBody>
          <a:bodyPr/>
          <a:lstStyle>
            <a:lvl1pPr>
              <a:defRPr/>
            </a:lvl1pPr>
          </a:lstStyle>
          <a:p>
            <a:pPr>
              <a:defRPr/>
            </a:pPr>
            <a:r>
              <a:rPr lang="en-US" altLang="zh-CN" smtClean="0">
                <a:solidFill>
                  <a:srgbClr val="000000"/>
                </a:solidFill>
              </a:rPr>
              <a:t>Page ‹#›</a:t>
            </a:r>
            <a:endParaRPr lang="en-GB" altLang="zh-CN">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8210550" cy="1143000"/>
          </a:xfrm>
        </p:spPr>
        <p:txBody>
          <a:bodyPr/>
          <a:lstStyle/>
          <a:p>
            <a:r>
              <a:rPr lang="zh-CN" altLang="en-US" smtClean="0"/>
              <a:t>单击此处编辑母版标题样式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6571" y="275167"/>
            <a:ext cx="8230864" cy="1143000"/>
          </a:xfrm>
          <a:prstGeom prst="rect">
            <a:avLst/>
          </a:prstGeom>
        </p:spPr>
        <p:txBody>
          <a:bodyPr lIns="83432" tIns="41717" rIns="83432" bIns="41717"/>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6571" y="1599599"/>
            <a:ext cx="8230864" cy="4526643"/>
          </a:xfrm>
          <a:prstGeom prst="rect">
            <a:avLst/>
          </a:prstGeom>
        </p:spPr>
        <p:txBody>
          <a:bodyPr lIns="83432" tIns="41717" rIns="83432" bIns="41717"/>
          <a:lstStyle/>
          <a:p>
            <a:pPr lvl="0"/>
            <a:endParaRPr lang="zh-CN" altLang="en-US" noProof="0" smtClean="0"/>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7508875" y="5589588"/>
            <a:ext cx="763588"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8"/>
            <a:ext cx="9144000" cy="3810000"/>
          </a:xfrm>
          <a:prstGeom prst="rect">
            <a:avLst/>
          </a:prstGeom>
          <a:noFill/>
          <a:ln w="9525">
            <a:noFill/>
            <a:miter lim="800000"/>
            <a:headEnd/>
            <a:tailEnd/>
          </a:ln>
        </p:spPr>
      </p:pic>
      <p:sp>
        <p:nvSpPr>
          <p:cNvPr id="6" name="Text Box 20"/>
          <p:cNvSpPr txBox="1">
            <a:spLocks noChangeArrowheads="1"/>
          </p:cNvSpPr>
          <p:nvPr/>
        </p:nvSpPr>
        <p:spPr bwMode="auto">
          <a:xfrm>
            <a:off x="652463" y="6207125"/>
            <a:ext cx="2619375" cy="261938"/>
          </a:xfrm>
          <a:prstGeom prst="rect">
            <a:avLst/>
          </a:prstGeom>
          <a:noFill/>
          <a:ln w="9525">
            <a:noFill/>
            <a:miter lim="800000"/>
            <a:headEnd/>
            <a:tailEnd/>
          </a:ln>
        </p:spPr>
        <p:txBody>
          <a:bodyPr wrap="none" lIns="80124" tIns="40063" rIns="80124" bIns="40063">
            <a:spAutoFit/>
          </a:bodyPr>
          <a:lstStyle/>
          <a:p>
            <a:pPr algn="l" defTabSz="801688" eaLnBrk="0" hangingPunct="0">
              <a:defRPr/>
            </a:pPr>
            <a:r>
              <a:rPr lang="en-US" altLang="zh-CN" sz="1200" b="0">
                <a:solidFill>
                  <a:srgbClr val="000000"/>
                </a:solidFill>
                <a:latin typeface="FrutigerNext LT Bold" pitchFamily="-92" charset="0"/>
              </a:rPr>
              <a:t>HUAWEI TECHNOLOGIES CO., LTD.</a:t>
            </a:r>
            <a:endParaRPr lang="en-US" altLang="zh-CN" sz="2200" b="0">
              <a:solidFill>
                <a:srgbClr val="000000"/>
              </a:solidFill>
              <a:latin typeface="Arial" pitchFamily="34" charset="0"/>
            </a:endParaRPr>
          </a:p>
        </p:txBody>
      </p:sp>
      <p:sp>
        <p:nvSpPr>
          <p:cNvPr id="7" name="Text Box 22"/>
          <p:cNvSpPr txBox="1">
            <a:spLocks noChangeArrowheads="1"/>
          </p:cNvSpPr>
          <p:nvPr/>
        </p:nvSpPr>
        <p:spPr bwMode="auto">
          <a:xfrm>
            <a:off x="7224713" y="4094163"/>
            <a:ext cx="1333500" cy="261937"/>
          </a:xfrm>
          <a:prstGeom prst="rect">
            <a:avLst/>
          </a:prstGeom>
          <a:noFill/>
          <a:ln w="9525">
            <a:noFill/>
            <a:miter lim="800000"/>
            <a:headEnd/>
            <a:tailEnd/>
          </a:ln>
        </p:spPr>
        <p:txBody>
          <a:bodyPr wrap="none" lIns="80124" tIns="40063" rIns="80124" bIns="40063">
            <a:spAutoFit/>
          </a:bodyPr>
          <a:lstStyle/>
          <a:p>
            <a:pPr algn="l" defTabSz="801688" eaLnBrk="0" hangingPunct="0">
              <a:defRPr/>
            </a:pPr>
            <a:r>
              <a:rPr lang="en-US" altLang="zh-CN" sz="1200" b="0">
                <a:solidFill>
                  <a:srgbClr val="FFFFFF"/>
                </a:solidFill>
                <a:ea typeface="ＭＳ Ｐゴシック" pitchFamily="34" charset="-128"/>
              </a:rPr>
              <a:t>www.huawei.com</a:t>
            </a:r>
          </a:p>
        </p:txBody>
      </p:sp>
      <p:sp>
        <p:nvSpPr>
          <p:cNvPr id="8" name="Rectangle 23"/>
          <p:cNvSpPr>
            <a:spLocks noChangeArrowheads="1"/>
          </p:cNvSpPr>
          <p:nvPr/>
        </p:nvSpPr>
        <p:spPr bwMode="auto">
          <a:xfrm>
            <a:off x="3984625" y="6207125"/>
            <a:ext cx="1625600" cy="261938"/>
          </a:xfrm>
          <a:prstGeom prst="rect">
            <a:avLst/>
          </a:prstGeom>
          <a:noFill/>
          <a:ln w="9525" algn="ctr">
            <a:noFill/>
            <a:miter lim="800000"/>
            <a:headEnd/>
            <a:tailEnd/>
          </a:ln>
          <a:effectLst/>
        </p:spPr>
        <p:txBody>
          <a:bodyPr wrap="none" lIns="80092" tIns="40044" rIns="80092" bIns="40044">
            <a:spAutoFit/>
          </a:bodyPr>
          <a:lstStyle/>
          <a:p>
            <a:pPr algn="l" defTabSz="801688" eaLnBrk="0" hangingPunct="0">
              <a:defRPr/>
            </a:pPr>
            <a:r>
              <a:rPr lang="en-US" altLang="zh-CN" sz="1200" b="0">
                <a:solidFill>
                  <a:srgbClr val="000000"/>
                </a:solidFill>
                <a:latin typeface="FrutigerNext LT Bold" pitchFamily="-92" charset="0"/>
                <a:ea typeface="ＭＳ Ｐゴシック" pitchFamily="34" charset="-128"/>
              </a:rPr>
              <a:t>Huawei Confidential </a:t>
            </a:r>
          </a:p>
        </p:txBody>
      </p:sp>
      <p:sp>
        <p:nvSpPr>
          <p:cNvPr id="9" name="Rectangle 25"/>
          <p:cNvSpPr>
            <a:spLocks noChangeArrowheads="1"/>
          </p:cNvSpPr>
          <p:nvPr/>
        </p:nvSpPr>
        <p:spPr bwMode="auto">
          <a:xfrm>
            <a:off x="6792913" y="247650"/>
            <a:ext cx="1468437" cy="292100"/>
          </a:xfrm>
          <a:prstGeom prst="rect">
            <a:avLst/>
          </a:prstGeom>
          <a:noFill/>
          <a:ln w="9525" algn="ctr">
            <a:noFill/>
            <a:miter lim="800000"/>
            <a:headEnd/>
            <a:tailEnd/>
          </a:ln>
          <a:effectLst/>
        </p:spPr>
        <p:txBody>
          <a:bodyPr wrap="none" lIns="80092" tIns="40044" rIns="80092" bIns="40044">
            <a:spAutoFit/>
          </a:bodyPr>
          <a:lstStyle/>
          <a:p>
            <a:pPr algn="l" defTabSz="801688" eaLnBrk="0" hangingPunct="0">
              <a:defRPr/>
            </a:pPr>
            <a:r>
              <a:rPr lang="en-US" altLang="zh-CN">
                <a:solidFill>
                  <a:srgbClr val="666666"/>
                </a:solidFill>
                <a:ea typeface="ＭＳ Ｐゴシック" pitchFamily="34" charset="-128"/>
              </a:rPr>
              <a:t>Security Level:</a:t>
            </a:r>
            <a:r>
              <a:rPr lang="zh-CN" altLang="en-US">
                <a:solidFill>
                  <a:srgbClr val="666666"/>
                </a:solidFill>
                <a:ea typeface="ＭＳ Ｐゴシック" pitchFamily="34" charset="-128"/>
              </a:rPr>
              <a:t> </a:t>
            </a:r>
          </a:p>
        </p:txBody>
      </p:sp>
      <p:sp>
        <p:nvSpPr>
          <p:cNvPr id="10" name="Text Box 66"/>
          <p:cNvSpPr txBox="1">
            <a:spLocks noChangeArrowheads="1"/>
          </p:cNvSpPr>
          <p:nvPr/>
        </p:nvSpPr>
        <p:spPr bwMode="auto">
          <a:xfrm>
            <a:off x="-1968500" y="1322388"/>
            <a:ext cx="1968500"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defRPr/>
            </a:pPr>
            <a:r>
              <a:rPr lang="zh-CN" altLang="en-US" sz="1100" b="0">
                <a:solidFill>
                  <a:srgbClr val="FFFFFF"/>
                </a:solidFill>
                <a:latin typeface="Arial" pitchFamily="34" charset="0"/>
                <a:ea typeface="华文细黑" pitchFamily="2" charset="-122"/>
              </a:rPr>
              <a:t>英文标题</a:t>
            </a:r>
            <a:r>
              <a:rPr lang="en-US" altLang="zh-CN" sz="1100" b="0">
                <a:solidFill>
                  <a:srgbClr val="FFFFFF"/>
                </a:solidFill>
                <a:latin typeface="Arial" pitchFamily="34" charset="0"/>
                <a:ea typeface="华文细黑" pitchFamily="2" charset="-122"/>
              </a:rPr>
              <a:t>:40-47pt  </a:t>
            </a:r>
          </a:p>
          <a:p>
            <a:pPr algn="r" defTabSz="801688" eaLnBrk="0" hangingPunct="0">
              <a:lnSpc>
                <a:spcPct val="125000"/>
              </a:lnSpc>
              <a:defRPr/>
            </a:pPr>
            <a:r>
              <a:rPr lang="zh-CN" altLang="en-US" sz="1100" b="0">
                <a:solidFill>
                  <a:srgbClr val="FFFFFF"/>
                </a:solidFill>
                <a:latin typeface="Arial" pitchFamily="34" charset="0"/>
                <a:ea typeface="华文细黑" pitchFamily="2" charset="-122"/>
              </a:rPr>
              <a:t>副标题</a:t>
            </a:r>
            <a:r>
              <a:rPr lang="en-US" altLang="zh-CN" sz="1100" b="0">
                <a:solidFill>
                  <a:srgbClr val="FFFFFF"/>
                </a:solidFill>
                <a:latin typeface="Arial" pitchFamily="34" charset="0"/>
                <a:ea typeface="华文细黑" pitchFamily="2" charset="-122"/>
              </a:rPr>
              <a:t>:26-30pt</a:t>
            </a:r>
          </a:p>
          <a:p>
            <a:pPr algn="r" defTabSz="801688" eaLnBrk="0" hangingPunct="0">
              <a:lnSpc>
                <a:spcPct val="125000"/>
              </a:lnSpc>
              <a:defRPr/>
            </a:pPr>
            <a:r>
              <a:rPr lang="zh-CN" altLang="en-US" sz="1100" b="0">
                <a:solidFill>
                  <a:srgbClr val="FFFFFF"/>
                </a:solidFill>
                <a:latin typeface="Arial" pitchFamily="34" charset="0"/>
                <a:ea typeface="华文细黑" pitchFamily="2" charset="-122"/>
              </a:rPr>
              <a:t>字体颜色</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反白</a:t>
            </a:r>
          </a:p>
          <a:p>
            <a:pPr algn="r" defTabSz="801688" eaLnBrk="0" hangingPunct="0">
              <a:lnSpc>
                <a:spcPct val="125000"/>
              </a:lnSpc>
              <a:defRPr/>
            </a:pPr>
            <a:r>
              <a:rPr lang="zh-CN" altLang="en-US" sz="1100" b="0">
                <a:solidFill>
                  <a:srgbClr val="FFFFFF"/>
                </a:solidFill>
                <a:latin typeface="Arial" pitchFamily="34" charset="0"/>
                <a:ea typeface="华文细黑" pitchFamily="2" charset="-122"/>
              </a:rPr>
              <a:t>内部使用字体 </a:t>
            </a:r>
            <a:r>
              <a:rPr lang="en-US" altLang="zh-CN" sz="1100" b="0">
                <a:solidFill>
                  <a:srgbClr val="FFFFFF"/>
                </a:solidFill>
                <a:latin typeface="Arial" pitchFamily="34" charset="0"/>
                <a:ea typeface="华文细黑" pitchFamily="2" charset="-122"/>
              </a:rPr>
              <a:t>:</a:t>
            </a:r>
          </a:p>
          <a:p>
            <a:pPr algn="r" defTabSz="801688" eaLnBrk="0" hangingPunct="0">
              <a:lnSpc>
                <a:spcPct val="125000"/>
              </a:lnSpc>
              <a:defRPr/>
            </a:pPr>
            <a:r>
              <a:rPr lang="en-US" altLang="zh-CN" sz="1100" b="0">
                <a:solidFill>
                  <a:srgbClr val="FFFFFF"/>
                </a:solidFill>
                <a:latin typeface="Arial" pitchFamily="34" charset="0"/>
                <a:ea typeface="华文细黑" pitchFamily="2" charset="-122"/>
              </a:rPr>
              <a:t>FrutigerNext LT Medium</a:t>
            </a:r>
          </a:p>
          <a:p>
            <a:pPr algn="r" defTabSz="801688" eaLnBrk="0" hangingPunct="0">
              <a:lnSpc>
                <a:spcPct val="125000"/>
              </a:lnSpc>
              <a:defRPr/>
            </a:pPr>
            <a:r>
              <a:rPr lang="zh-CN" altLang="en-US" sz="1100" b="0">
                <a:solidFill>
                  <a:srgbClr val="FFFFFF"/>
                </a:solidFill>
                <a:latin typeface="Arial" pitchFamily="34" charset="0"/>
                <a:ea typeface="华文细黑" pitchFamily="2" charset="-122"/>
              </a:rPr>
              <a:t>外部使用字体 </a:t>
            </a:r>
            <a:r>
              <a:rPr lang="en-US" altLang="zh-CN" sz="1100" b="0">
                <a:solidFill>
                  <a:srgbClr val="FFFFFF"/>
                </a:solidFill>
                <a:latin typeface="Arial" pitchFamily="34" charset="0"/>
                <a:ea typeface="华文细黑" pitchFamily="2" charset="-122"/>
              </a:rPr>
              <a:t>: Arial</a:t>
            </a:r>
            <a:endParaRPr lang="zh-CN" altLang="en-US" sz="1100" b="0">
              <a:solidFill>
                <a:srgbClr val="FFFFFF"/>
              </a:solidFill>
              <a:latin typeface="Arial" pitchFamily="34" charset="0"/>
              <a:ea typeface="华文细黑" pitchFamily="2" charset="-122"/>
            </a:endParaRPr>
          </a:p>
          <a:p>
            <a:pPr algn="r" defTabSz="801688" eaLnBrk="0" hangingPunct="0">
              <a:lnSpc>
                <a:spcPct val="125000"/>
              </a:lnSpc>
              <a:defRPr/>
            </a:pPr>
            <a:endParaRPr lang="zh-CN" altLang="en-US" sz="1100" b="0">
              <a:solidFill>
                <a:srgbClr val="FFFFFF"/>
              </a:solidFill>
              <a:latin typeface="Arial" pitchFamily="34" charset="0"/>
              <a:ea typeface="华文细黑" pitchFamily="2" charset="-122"/>
            </a:endParaRPr>
          </a:p>
          <a:p>
            <a:pPr algn="r" defTabSz="801688" eaLnBrk="0" hangingPunct="0">
              <a:lnSpc>
                <a:spcPct val="125000"/>
              </a:lnSpc>
              <a:defRPr/>
            </a:pPr>
            <a:endParaRPr lang="zh-CN" altLang="en-US" sz="1100" b="0">
              <a:solidFill>
                <a:srgbClr val="FFFFFF"/>
              </a:solidFill>
              <a:latin typeface="Arial" pitchFamily="34" charset="0"/>
              <a:ea typeface="华文细黑" pitchFamily="2" charset="-122"/>
            </a:endParaRPr>
          </a:p>
          <a:p>
            <a:pPr algn="r" defTabSz="801688" eaLnBrk="0" hangingPunct="0">
              <a:lnSpc>
                <a:spcPct val="125000"/>
              </a:lnSpc>
              <a:defRPr/>
            </a:pPr>
            <a:r>
              <a:rPr lang="zh-CN" altLang="en-US" sz="1100" b="0">
                <a:solidFill>
                  <a:srgbClr val="FFFFFF"/>
                </a:solidFill>
                <a:latin typeface="Arial" pitchFamily="34" charset="0"/>
                <a:ea typeface="华文细黑" pitchFamily="2" charset="-122"/>
              </a:rPr>
              <a:t>中文标题</a:t>
            </a:r>
            <a:r>
              <a:rPr lang="en-US" altLang="zh-CN" sz="1100" b="0">
                <a:solidFill>
                  <a:srgbClr val="FFFFFF"/>
                </a:solidFill>
                <a:latin typeface="Arial" pitchFamily="34" charset="0"/>
                <a:ea typeface="华文细黑" pitchFamily="2" charset="-122"/>
              </a:rPr>
              <a:t>:35-47pt</a:t>
            </a:r>
          </a:p>
          <a:p>
            <a:pPr algn="r" defTabSz="801688" eaLnBrk="0" hangingPunct="0">
              <a:lnSpc>
                <a:spcPct val="125000"/>
              </a:lnSpc>
              <a:defRPr/>
            </a:pPr>
            <a:r>
              <a:rPr lang="zh-CN" altLang="en-US" sz="1100" b="0">
                <a:solidFill>
                  <a:srgbClr val="FFFFFF"/>
                </a:solidFill>
                <a:latin typeface="Arial" pitchFamily="34" charset="0"/>
                <a:ea typeface="华文细黑" pitchFamily="2" charset="-122"/>
              </a:rPr>
              <a:t>字体</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黑体</a:t>
            </a:r>
          </a:p>
          <a:p>
            <a:pPr algn="r" defTabSz="801688" eaLnBrk="0" hangingPunct="0">
              <a:lnSpc>
                <a:spcPct val="125000"/>
              </a:lnSpc>
              <a:defRPr/>
            </a:pPr>
            <a:r>
              <a:rPr lang="en-US" altLang="zh-CN" sz="1100" b="0">
                <a:solidFill>
                  <a:srgbClr val="FFFFFF"/>
                </a:solidFill>
                <a:latin typeface="Arial" pitchFamily="34" charset="0"/>
                <a:ea typeface="华文细黑" pitchFamily="2" charset="-122"/>
              </a:rPr>
              <a:t>  </a:t>
            </a:r>
            <a:r>
              <a:rPr lang="zh-CN" altLang="en-US" sz="1100" b="0">
                <a:solidFill>
                  <a:srgbClr val="FFFFFF"/>
                </a:solidFill>
                <a:latin typeface="Arial" pitchFamily="34" charset="0"/>
                <a:ea typeface="华文细黑" pitchFamily="2" charset="-122"/>
              </a:rPr>
              <a:t>副标题</a:t>
            </a:r>
            <a:r>
              <a:rPr lang="en-US" altLang="zh-CN" sz="1100" b="0">
                <a:solidFill>
                  <a:srgbClr val="FFFFFF"/>
                </a:solidFill>
                <a:latin typeface="Arial" pitchFamily="34" charset="0"/>
                <a:ea typeface="华文细黑" pitchFamily="2" charset="-122"/>
              </a:rPr>
              <a:t>:24-28pt</a:t>
            </a:r>
            <a:endParaRPr lang="zh-CN" altLang="en-US" sz="1100" b="0">
              <a:solidFill>
                <a:srgbClr val="FFFFFF"/>
              </a:solidFill>
              <a:latin typeface="Arial" pitchFamily="34" charset="0"/>
              <a:ea typeface="华文细黑" pitchFamily="2" charset="-122"/>
            </a:endParaRPr>
          </a:p>
          <a:p>
            <a:pPr algn="r" defTabSz="801688" eaLnBrk="0" hangingPunct="0">
              <a:lnSpc>
                <a:spcPct val="125000"/>
              </a:lnSpc>
              <a:defRPr/>
            </a:pPr>
            <a:r>
              <a:rPr lang="zh-CN" altLang="en-US" sz="1100" b="0">
                <a:solidFill>
                  <a:srgbClr val="FFFFFF"/>
                </a:solidFill>
                <a:latin typeface="Arial" pitchFamily="34" charset="0"/>
                <a:ea typeface="华文细黑" pitchFamily="2" charset="-122"/>
              </a:rPr>
              <a:t>字体颜色</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反白</a:t>
            </a:r>
          </a:p>
          <a:p>
            <a:pPr algn="r" defTabSz="801688" eaLnBrk="0" hangingPunct="0">
              <a:lnSpc>
                <a:spcPct val="125000"/>
              </a:lnSpc>
              <a:defRPr/>
            </a:pPr>
            <a:r>
              <a:rPr lang="zh-CN" altLang="en-US" sz="1100" b="0">
                <a:solidFill>
                  <a:srgbClr val="FFFFFF"/>
                </a:solidFill>
                <a:latin typeface="Arial" pitchFamily="34" charset="0"/>
                <a:ea typeface="华文细黑" pitchFamily="2" charset="-122"/>
              </a:rPr>
              <a:t>字体</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细黑体</a:t>
            </a:r>
          </a:p>
          <a:p>
            <a:pPr algn="r" defTabSz="801688" eaLnBrk="0" hangingPunct="0">
              <a:lnSpc>
                <a:spcPct val="125000"/>
              </a:lnSpc>
              <a:defRPr/>
            </a:pPr>
            <a:endParaRPr lang="zh-CN" altLang="en-US" sz="1100" b="0">
              <a:solidFill>
                <a:srgbClr val="FFFFFF"/>
              </a:solidFill>
              <a:latin typeface="Arial" pitchFamily="34" charset="0"/>
              <a:ea typeface="华文细黑" pitchFamily="2" charset="-122"/>
            </a:endParaRPr>
          </a:p>
          <a:p>
            <a:pPr algn="r" defTabSz="801688" eaLnBrk="0" hangingPunct="0">
              <a:lnSpc>
                <a:spcPct val="125000"/>
              </a:lnSpc>
              <a:defRPr/>
            </a:pPr>
            <a:endParaRPr lang="zh-CN" altLang="en-US" sz="1100" b="0">
              <a:solidFill>
                <a:srgbClr val="FFFFFF"/>
              </a:solidFill>
              <a:latin typeface="Arial" pitchFamily="34" charset="0"/>
              <a:ea typeface="华文细黑" pitchFamily="2" charset="-122"/>
            </a:endParaRPr>
          </a:p>
          <a:p>
            <a:pPr algn="r" defTabSz="801688" eaLnBrk="0" hangingPunct="0">
              <a:lnSpc>
                <a:spcPct val="125000"/>
              </a:lnSpc>
              <a:defRPr/>
            </a:pPr>
            <a:endParaRPr lang="zh-CN" altLang="en-US" sz="1100" b="0">
              <a:solidFill>
                <a:srgbClr val="FFFFFF"/>
              </a:solidFill>
              <a:latin typeface="Arial" pitchFamily="34" charset="0"/>
              <a:ea typeface="华文细黑" pitchFamily="2" charset="-122"/>
            </a:endParaRPr>
          </a:p>
          <a:p>
            <a:pPr algn="r" defTabSz="801688" eaLnBrk="0" hangingPunct="0">
              <a:lnSpc>
                <a:spcPct val="125000"/>
              </a:lnSpc>
              <a:spcBef>
                <a:spcPct val="50000"/>
              </a:spcBef>
              <a:defRPr/>
            </a:pPr>
            <a:endParaRPr lang="zh-CN" altLang="en-US" sz="1100" b="0">
              <a:solidFill>
                <a:srgbClr val="000000"/>
              </a:solidFill>
              <a:latin typeface="Arial" pitchFamily="34" charset="0"/>
              <a:ea typeface="华文细黑" pitchFamily="2" charset="-122"/>
            </a:endParaRPr>
          </a:p>
        </p:txBody>
      </p:sp>
      <p:sp>
        <p:nvSpPr>
          <p:cNvPr id="44047" name="Rectangle 15"/>
          <p:cNvSpPr>
            <a:spLocks noGrp="1" noChangeArrowheads="1"/>
          </p:cNvSpPr>
          <p:nvPr>
            <p:ph type="ctrTitle" sz="quarter"/>
          </p:nvPr>
        </p:nvSpPr>
        <p:spPr>
          <a:xfrm>
            <a:off x="636588" y="1392238"/>
            <a:ext cx="5303837" cy="1666875"/>
          </a:xfrm>
        </p:spPr>
        <p:txBody>
          <a:bodyPr/>
          <a:lstStyle>
            <a:lvl1pPr>
              <a:defRPr sz="39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684213" y="3182938"/>
            <a:ext cx="5305425"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684213" y="282575"/>
            <a:ext cx="2133600" cy="474663"/>
          </a:xfrm>
        </p:spPr>
        <p:txBody>
          <a:bodyPr lIns="80139" tIns="40069" rIns="80139" bIns="40069"/>
          <a:lstStyle>
            <a:lvl1pPr>
              <a:lnSpc>
                <a:spcPct val="100000"/>
              </a:lnSpc>
              <a:defRPr>
                <a:latin typeface="FrutigerNext LT Regular" pitchFamily="34" charset="0"/>
              </a:defRPr>
            </a:lvl1pPr>
          </a:lstStyle>
          <a:p>
            <a:pPr>
              <a:defRPr/>
            </a:pPr>
            <a:r>
              <a:rPr lang="en-US" altLang="zh-CN" smtClean="0">
                <a:solidFill>
                  <a:srgbClr val="000000"/>
                </a:solidFill>
              </a:rPr>
              <a:t>Page ‹#›</a:t>
            </a:r>
            <a:endParaRPr lang="en-US" altLang="zh-CN">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88640"/>
            <a:ext cx="8280400" cy="646113"/>
          </a:xfrm>
        </p:spPr>
        <p:txBody>
          <a:bodyPr/>
          <a:lstStyle>
            <a:lvl1pPr>
              <a:defRPr b="1">
                <a:latin typeface="微软雅黑" pitchFamily="34" charset="-122"/>
                <a:ea typeface="微软雅黑" pitchFamily="34" charset="-122"/>
              </a:defRPr>
            </a:lvl1p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Page ‹#›</a:t>
            </a:r>
            <a:endParaRPr lang="en-GB" altLang="zh-CN">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262607"/>
            <a:ext cx="8280400" cy="646113"/>
          </a:xfrm>
        </p:spPr>
        <p:txBody>
          <a:bodyPr/>
          <a:lstStyle>
            <a:lvl1pPr>
              <a:defRPr b="1">
                <a:latin typeface="微软雅黑" pitchFamily="34" charset="-122"/>
                <a:ea typeface="微软雅黑"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95288" y="1052736"/>
            <a:ext cx="8280400" cy="5112568"/>
          </a:xfrm>
        </p:spPr>
        <p:txBody>
          <a:bodyPr/>
          <a:lstStyle>
            <a:lvl1pPr>
              <a:buFont typeface="Wingdings" pitchFamily="2" charset="2"/>
              <a:buChar char="u"/>
              <a:defRPr sz="1800">
                <a:latin typeface="微软雅黑" pitchFamily="34" charset="-122"/>
                <a:ea typeface="微软雅黑" pitchFamily="34" charset="-122"/>
              </a:defRPr>
            </a:lvl1pPr>
            <a:lvl2pPr>
              <a:buClr>
                <a:schemeClr val="tx2"/>
              </a:buClr>
              <a:buSzPct val="100000"/>
              <a:defRPr sz="1600">
                <a:latin typeface="微软雅黑" pitchFamily="34" charset="-122"/>
                <a:ea typeface="微软雅黑" pitchFamily="34" charset="-122"/>
              </a:defRPr>
            </a:lvl2pPr>
            <a:lvl3pPr>
              <a:buClr>
                <a:schemeClr val="tx2"/>
              </a:buClr>
              <a:buSzPct val="80000"/>
              <a:defRPr sz="1400">
                <a:latin typeface="微软雅黑" pitchFamily="34" charset="-122"/>
                <a:ea typeface="微软雅黑" pitchFamily="34" charset="-122"/>
              </a:defRPr>
            </a:lvl3pPr>
            <a:lvl4pPr>
              <a:defRPr>
                <a:latin typeface="微软雅黑" pitchFamily="34" charset="-122"/>
                <a:ea typeface="微软雅黑" pitchFamily="34" charset="-122"/>
              </a:defRPr>
            </a:lvl4pPr>
            <a:lvl5pPr>
              <a:defRPr sz="1400">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p:txBody>
          <a:bodyPr/>
          <a:lstStyle>
            <a:lvl1pPr>
              <a:defRPr/>
            </a:lvl1pPr>
          </a:lstStyle>
          <a:p>
            <a:pPr>
              <a:defRPr/>
            </a:pPr>
            <a:r>
              <a:rPr lang="en-US" altLang="zh-CN" smtClean="0">
                <a:solidFill>
                  <a:srgbClr val="000000"/>
                </a:solidFill>
              </a:rPr>
              <a:t>Page ‹#›</a:t>
            </a:r>
            <a:endParaRPr lang="en-GB" altLang="zh-CN">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6096000" y="6524625"/>
            <a:ext cx="2133600" cy="333375"/>
          </a:xfrm>
          <a:prstGeom prst="rect">
            <a:avLst/>
          </a:prstGeom>
        </p:spPr>
        <p:txBody>
          <a:bodyPr/>
          <a:lstStyle>
            <a:lvl1pPr>
              <a:defRPr/>
            </a:lvl1pPr>
          </a:lstStyle>
          <a:p>
            <a:r>
              <a:rPr lang="en-US" altLang="zh-CN"/>
              <a:t>Page</a:t>
            </a:r>
            <a:fld id="{D40B4BAF-1C24-4F67-A608-DFD95B7AAE44}" type="slidenum">
              <a:rPr lang="en-US" altLang="zh-CN"/>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Media">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a:xfrm>
            <a:off x="1347788" y="638175"/>
            <a:ext cx="7050087" cy="8699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77863" y="1639888"/>
            <a:ext cx="3887787" cy="41957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媒体占位符 3"/>
          <p:cNvSpPr>
            <a:spLocks noGrp="1"/>
          </p:cNvSpPr>
          <p:nvPr>
            <p:ph type="media" sz="half" idx="2"/>
          </p:nvPr>
        </p:nvSpPr>
        <p:spPr>
          <a:xfrm>
            <a:off x="4718050" y="1639888"/>
            <a:ext cx="3889375" cy="4195762"/>
          </a:xfrm>
        </p:spPr>
        <p:txBody>
          <a:bodyPr/>
          <a:lstStyle/>
          <a:p>
            <a:endParaRPr lang="zh-CN" altLang="en-US"/>
          </a:p>
        </p:txBody>
      </p:sp>
      <p:sp>
        <p:nvSpPr>
          <p:cNvPr id="5" name="灯片编号占位符 4"/>
          <p:cNvSpPr>
            <a:spLocks noGrp="1"/>
          </p:cNvSpPr>
          <p:nvPr>
            <p:ph type="sldNum" sz="quarter" idx="10"/>
          </p:nvPr>
        </p:nvSpPr>
        <p:spPr>
          <a:xfrm>
            <a:off x="6096000" y="6524625"/>
            <a:ext cx="2133600" cy="333375"/>
          </a:xfrm>
          <a:prstGeom prst="rect">
            <a:avLst/>
          </a:prstGeom>
        </p:spPr>
        <p:txBody>
          <a:bodyPr/>
          <a:lstStyle>
            <a:lvl1pPr>
              <a:defRPr/>
            </a:lvl1pPr>
          </a:lstStyle>
          <a:p>
            <a:r>
              <a:rPr lang="en-US" altLang="zh-CN"/>
              <a:t>Page</a:t>
            </a:r>
            <a:fld id="{C2D22654-CB80-419A-8FD3-95E535A8A288}"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88640"/>
            <a:ext cx="8280400" cy="646113"/>
          </a:xfrm>
        </p:spPr>
        <p:txBody>
          <a:bodyPr/>
          <a:lstStyle>
            <a:lvl1pPr>
              <a:defRPr b="1">
                <a:latin typeface="微软雅黑" pitchFamily="34" charset="-122"/>
                <a:ea typeface="微软雅黑" pitchFamily="34" charset="-122"/>
              </a:defRPr>
            </a:lvl1p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xfrm>
            <a:off x="6361113" y="6502401"/>
            <a:ext cx="2097087" cy="238967"/>
          </a:xfrm>
          <a:ln/>
        </p:spPr>
        <p:txBody>
          <a:bodyPr/>
          <a:lstStyle>
            <a:lvl1pPr>
              <a:defRPr/>
            </a:lvl1pPr>
          </a:lstStyle>
          <a:p>
            <a:pPr>
              <a:defRPr/>
            </a:pPr>
            <a:r>
              <a:rPr lang="en-US" altLang="zh-CN" smtClean="0"/>
              <a:t>Page ‹#›</a:t>
            </a:r>
            <a:endParaRPr lang="en-GB" altLang="zh-CN"/>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1414192" name="Picture 48" descr="非技术"/>
          <p:cNvPicPr>
            <a:picLocks noChangeAspect="1" noChangeArrowheads="1"/>
          </p:cNvPicPr>
          <p:nvPr/>
        </p:nvPicPr>
        <p:blipFill>
          <a:blip r:embed="rId2" cstate="print"/>
          <a:srcRect/>
          <a:stretch>
            <a:fillRect/>
          </a:stretch>
        </p:blipFill>
        <p:spPr bwMode="auto">
          <a:xfrm>
            <a:off x="3175" y="655638"/>
            <a:ext cx="9144000" cy="4767262"/>
          </a:xfrm>
          <a:prstGeom prst="rect">
            <a:avLst/>
          </a:prstGeom>
          <a:noFill/>
        </p:spPr>
      </p:pic>
      <p:pic>
        <p:nvPicPr>
          <p:cNvPr id="1414170" name="Picture 26" descr="1"/>
          <p:cNvPicPr>
            <a:picLocks noChangeAspect="1" noChangeArrowheads="1"/>
          </p:cNvPicPr>
          <p:nvPr/>
        </p:nvPicPr>
        <p:blipFill>
          <a:blip r:embed="rId3" cstate="print"/>
          <a:srcRect/>
          <a:stretch>
            <a:fillRect/>
          </a:stretch>
        </p:blipFill>
        <p:spPr bwMode="auto">
          <a:xfrm>
            <a:off x="0" y="5437188"/>
            <a:ext cx="9144000" cy="1436687"/>
          </a:xfrm>
          <a:prstGeom prst="rect">
            <a:avLst/>
          </a:prstGeom>
          <a:noFill/>
        </p:spPr>
      </p:pic>
      <p:pic>
        <p:nvPicPr>
          <p:cNvPr id="1414171" name="Picture 27" descr="Logo"/>
          <p:cNvPicPr>
            <a:picLocks noChangeAspect="1" noChangeArrowheads="1"/>
          </p:cNvPicPr>
          <p:nvPr/>
        </p:nvPicPr>
        <p:blipFill>
          <a:blip r:embed="rId4" cstate="print"/>
          <a:srcRect/>
          <a:stretch>
            <a:fillRect/>
          </a:stretch>
        </p:blipFill>
        <p:spPr bwMode="auto">
          <a:xfrm>
            <a:off x="7837488" y="5762625"/>
            <a:ext cx="728662" cy="731838"/>
          </a:xfrm>
          <a:prstGeom prst="rect">
            <a:avLst/>
          </a:prstGeom>
          <a:noFill/>
        </p:spPr>
      </p:pic>
      <p:sp>
        <p:nvSpPr>
          <p:cNvPr id="1414184" name="Rectangle 40"/>
          <p:cNvSpPr>
            <a:spLocks noGrp="1" noChangeArrowheads="1"/>
          </p:cNvSpPr>
          <p:nvPr>
            <p:ph type="subTitle" sz="quarter" idx="1"/>
          </p:nvPr>
        </p:nvSpPr>
        <p:spPr>
          <a:xfrm>
            <a:off x="690563" y="2281238"/>
            <a:ext cx="4191000" cy="701675"/>
          </a:xfrm>
          <a:ln algn="ctr"/>
        </p:spPr>
        <p:txBody>
          <a:bodyPr lIns="87802" tIns="43901" rIns="87802" bIns="43901"/>
          <a:lstStyle>
            <a:lvl1pPr marL="0" indent="0">
              <a:buFont typeface="Wingdings" pitchFamily="2" charset="2"/>
              <a:buNone/>
              <a:defRPr sz="2300">
                <a:latin typeface="FrutigerNext LT Medium" pitchFamily="34" charset="0"/>
                <a:ea typeface="黑体" pitchFamily="2" charset="-122"/>
              </a:defRPr>
            </a:lvl1pPr>
          </a:lstStyle>
          <a:p>
            <a:r>
              <a:rPr lang="zh-CN" altLang="en-US"/>
              <a:t>单击此处编辑母版副标题样式</a:t>
            </a:r>
          </a:p>
        </p:txBody>
      </p:sp>
      <p:sp>
        <p:nvSpPr>
          <p:cNvPr id="1414185" name="Rectangle 41"/>
          <p:cNvSpPr>
            <a:spLocks noGrp="1" noChangeArrowheads="1"/>
          </p:cNvSpPr>
          <p:nvPr>
            <p:ph type="ctrTitle" sz="quarter"/>
          </p:nvPr>
        </p:nvSpPr>
        <p:spPr>
          <a:xfrm>
            <a:off x="665163" y="758825"/>
            <a:ext cx="6713537" cy="1470025"/>
          </a:xfrm>
          <a:ln algn="ctr"/>
        </p:spPr>
        <p:txBody>
          <a:bodyPr lIns="87802" tIns="43901" rIns="87802" bIns="43901"/>
          <a:lstStyle>
            <a:lvl1pPr defTabSz="784225" eaLnBrk="0" hangingPunct="0">
              <a:defRPr sz="4000"/>
            </a:lvl1pPr>
          </a:lstStyle>
          <a:p>
            <a:r>
              <a:rPr lang="zh-CN" altLang="en-US"/>
              <a:t>单击此处编辑母版标题样式</a:t>
            </a:r>
          </a:p>
        </p:txBody>
      </p:sp>
      <p:sp>
        <p:nvSpPr>
          <p:cNvPr id="1414193" name="Rectangle 49"/>
          <p:cNvSpPr>
            <a:spLocks noChangeArrowheads="1"/>
          </p:cNvSpPr>
          <p:nvPr/>
        </p:nvSpPr>
        <p:spPr bwMode="auto">
          <a:xfrm>
            <a:off x="693738" y="6302375"/>
            <a:ext cx="4984750" cy="261938"/>
          </a:xfrm>
          <a:prstGeom prst="rect">
            <a:avLst/>
          </a:prstGeom>
          <a:noFill/>
          <a:ln w="9525" algn="ctr">
            <a:noFill/>
            <a:miter lim="800000"/>
            <a:headEnd/>
            <a:tailEnd/>
          </a:ln>
          <a:effectLst/>
        </p:spPr>
        <p:txBody>
          <a:bodyPr wrap="none" lIns="80101" tIns="40052" rIns="80101" bIns="40052">
            <a:spAutoFit/>
          </a:bodyPr>
          <a:lstStyle/>
          <a:p>
            <a:pPr algn="l" defTabSz="801688" eaLnBrk="0" hangingPunct="0"/>
            <a:r>
              <a:rPr lang="en-US" altLang="zh-CN" sz="1200" b="0">
                <a:solidFill>
                  <a:srgbClr val="000000"/>
                </a:solidFill>
                <a:latin typeface="FrutigerNext LT Bold" pitchFamily="1" charset="0"/>
                <a:ea typeface="ＭＳ Ｐゴシック" pitchFamily="34" charset="-128"/>
              </a:rPr>
              <a:t>Copyright © 2006 Huawei Technologies Co., Ltd. All rights reserved. </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r>
              <a:rPr lang="en-US" altLang="zh-CN">
                <a:solidFill>
                  <a:srgbClr val="000000"/>
                </a:solidFill>
              </a:rPr>
              <a:t>Page</a:t>
            </a:r>
            <a:fld id="{2D9DB5A2-1002-4313-B4A3-E61D03531F70}"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灯片编号占位符 3"/>
          <p:cNvSpPr>
            <a:spLocks noGrp="1"/>
          </p:cNvSpPr>
          <p:nvPr>
            <p:ph type="sldNum" sz="quarter" idx="10"/>
          </p:nvPr>
        </p:nvSpPr>
        <p:spPr/>
        <p:txBody>
          <a:bodyPr/>
          <a:lstStyle>
            <a:lvl1pPr>
              <a:defRPr/>
            </a:lvl1pPr>
          </a:lstStyle>
          <a:p>
            <a:r>
              <a:rPr lang="en-US" altLang="zh-CN">
                <a:solidFill>
                  <a:srgbClr val="000000"/>
                </a:solidFill>
              </a:rPr>
              <a:t>Page</a:t>
            </a:r>
            <a:fld id="{6D87E236-B712-47C7-9305-E332D0FB24DF}"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77863" y="1639888"/>
            <a:ext cx="3887787" cy="4195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18050" y="1639888"/>
            <a:ext cx="3889375" cy="4195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lvl1pPr>
              <a:defRPr/>
            </a:lvl1pPr>
          </a:lstStyle>
          <a:p>
            <a:r>
              <a:rPr lang="en-US" altLang="zh-CN">
                <a:solidFill>
                  <a:srgbClr val="000000"/>
                </a:solidFill>
              </a:rPr>
              <a:t>Page</a:t>
            </a:r>
            <a:fld id="{3784C919-3A55-489A-B1F1-68DD016C5A39}"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lvl1pPr>
              <a:defRPr/>
            </a:lvl1pPr>
          </a:lstStyle>
          <a:p>
            <a:r>
              <a:rPr lang="en-US" altLang="zh-CN">
                <a:solidFill>
                  <a:srgbClr val="000000"/>
                </a:solidFill>
              </a:rPr>
              <a:t>Page</a:t>
            </a:r>
            <a:fld id="{44AAC461-A229-490D-BF79-1378482F7057}"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a:lvl1pPr>
          </a:lstStyle>
          <a:p>
            <a:r>
              <a:rPr lang="en-US" altLang="zh-CN">
                <a:solidFill>
                  <a:srgbClr val="000000"/>
                </a:solidFill>
              </a:rPr>
              <a:t>Page</a:t>
            </a:r>
            <a:fld id="{189EC55D-86ED-4561-A38E-6C2FCB462218}"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r>
              <a:rPr lang="en-US" altLang="zh-CN">
                <a:solidFill>
                  <a:srgbClr val="000000"/>
                </a:solidFill>
              </a:rPr>
              <a:t>Page</a:t>
            </a:r>
            <a:fld id="{D40B4BAF-1C24-4F67-A608-DFD95B7AAE44}"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r>
              <a:rPr lang="en-US" altLang="zh-CN">
                <a:solidFill>
                  <a:srgbClr val="000000"/>
                </a:solidFill>
              </a:rPr>
              <a:t>Page</a:t>
            </a:r>
            <a:fld id="{625D6CE5-E4D7-4624-827E-82359830EF43}"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r>
              <a:rPr lang="en-US" altLang="zh-CN">
                <a:solidFill>
                  <a:srgbClr val="000000"/>
                </a:solidFill>
              </a:rPr>
              <a:t>Page</a:t>
            </a:r>
            <a:fld id="{C2DF104E-FCDB-439E-BC63-3211451292C4}"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r>
              <a:rPr lang="en-US" altLang="zh-CN">
                <a:solidFill>
                  <a:srgbClr val="000000"/>
                </a:solidFill>
              </a:rPr>
              <a:t>Page</a:t>
            </a:r>
            <a:fld id="{98EDD60E-B0CD-42BF-B480-E4488A9F0B93}"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88640"/>
            <a:ext cx="8280400" cy="646113"/>
          </a:xfrm>
        </p:spPr>
        <p:txBody>
          <a:bodyPr/>
          <a:lstStyle>
            <a:lvl1pPr>
              <a:defRPr b="1">
                <a:latin typeface="微软雅黑" pitchFamily="34" charset="-122"/>
                <a:ea typeface="微软雅黑"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95288" y="1052736"/>
            <a:ext cx="8280400" cy="5112568"/>
          </a:xfrm>
        </p:spPr>
        <p:txBody>
          <a:bodyPr/>
          <a:lstStyle>
            <a:lvl1pPr>
              <a:buFont typeface="Wingdings" pitchFamily="2" charset="2"/>
              <a:buChar char="u"/>
              <a:defRPr sz="1800">
                <a:latin typeface="微软雅黑" pitchFamily="34" charset="-122"/>
                <a:ea typeface="微软雅黑" pitchFamily="34" charset="-122"/>
              </a:defRPr>
            </a:lvl1pPr>
            <a:lvl2pPr>
              <a:buClr>
                <a:schemeClr val="tx2"/>
              </a:buClr>
              <a:buSzPct val="100000"/>
              <a:defRPr sz="1600">
                <a:latin typeface="微软雅黑" pitchFamily="34" charset="-122"/>
                <a:ea typeface="微软雅黑" pitchFamily="34" charset="-122"/>
              </a:defRPr>
            </a:lvl2pPr>
            <a:lvl3pPr>
              <a:buClr>
                <a:schemeClr val="tx2"/>
              </a:buClr>
              <a:buSzPct val="80000"/>
              <a:defRPr sz="1400">
                <a:latin typeface="微软雅黑" pitchFamily="34" charset="-122"/>
                <a:ea typeface="微软雅黑" pitchFamily="34" charset="-122"/>
              </a:defRPr>
            </a:lvl3pPr>
            <a:lvl4pPr>
              <a:defRPr>
                <a:latin typeface="微软雅黑" pitchFamily="34" charset="-122"/>
                <a:ea typeface="微软雅黑" pitchFamily="34" charset="-122"/>
              </a:defRPr>
            </a:lvl4pPr>
            <a:lvl5pPr>
              <a:defRPr sz="1400">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6361113" y="6502401"/>
            <a:ext cx="2097087" cy="238967"/>
          </a:xfrm>
        </p:spPr>
        <p:txBody>
          <a:bodyPr/>
          <a:lstStyle>
            <a:lvl1pPr>
              <a:defRPr/>
            </a:lvl1pPr>
          </a:lstStyle>
          <a:p>
            <a:pPr>
              <a:defRPr/>
            </a:pPr>
            <a:r>
              <a:rPr lang="en-US" altLang="zh-CN" smtClean="0"/>
              <a:t>Page ‹#›</a:t>
            </a:r>
            <a:endParaRPr lang="en-GB" altLang="zh-CN"/>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638175"/>
            <a:ext cx="1981200" cy="51974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77863" y="638175"/>
            <a:ext cx="5795962" cy="51974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r>
              <a:rPr lang="en-US" altLang="zh-CN">
                <a:solidFill>
                  <a:srgbClr val="000000"/>
                </a:solidFill>
              </a:rPr>
              <a:t>Page</a:t>
            </a:r>
            <a:fld id="{C3440C58-0310-45CF-84DD-AF44A32273D2}"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a:xfrm>
            <a:off x="1347788" y="638175"/>
            <a:ext cx="7050087" cy="8699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77863" y="1639888"/>
            <a:ext cx="3887787" cy="41957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媒体占位符 3"/>
          <p:cNvSpPr>
            <a:spLocks noGrp="1"/>
          </p:cNvSpPr>
          <p:nvPr>
            <p:ph type="media" sz="half" idx="2"/>
          </p:nvPr>
        </p:nvSpPr>
        <p:spPr>
          <a:xfrm>
            <a:off x="4718050" y="1639888"/>
            <a:ext cx="3889375" cy="4195762"/>
          </a:xfrm>
        </p:spPr>
        <p:txBody>
          <a:bodyPr/>
          <a:lstStyle/>
          <a:p>
            <a:endParaRPr lang="zh-CN" altLang="en-US"/>
          </a:p>
        </p:txBody>
      </p:sp>
      <p:sp>
        <p:nvSpPr>
          <p:cNvPr id="5" name="灯片编号占位符 4"/>
          <p:cNvSpPr>
            <a:spLocks noGrp="1"/>
          </p:cNvSpPr>
          <p:nvPr>
            <p:ph type="sldNum" sz="quarter" idx="10"/>
          </p:nvPr>
        </p:nvSpPr>
        <p:spPr>
          <a:xfrm>
            <a:off x="6096000" y="6524625"/>
            <a:ext cx="2133600" cy="333375"/>
          </a:xfrm>
        </p:spPr>
        <p:txBody>
          <a:bodyPr/>
          <a:lstStyle>
            <a:lvl1pPr>
              <a:defRPr/>
            </a:lvl1pPr>
          </a:lstStyle>
          <a:p>
            <a:r>
              <a:rPr lang="en-US" altLang="zh-CN">
                <a:solidFill>
                  <a:srgbClr val="000000"/>
                </a:solidFill>
              </a:rPr>
              <a:t>Page</a:t>
            </a:r>
            <a:fld id="{C2D22654-CB80-419A-8FD3-95E535A8A288}" type="slidenum">
              <a:rPr lang="en-US" altLang="zh-CN">
                <a:solidFill>
                  <a:srgbClr val="000000"/>
                </a:solidFill>
              </a:rPr>
              <a:pPr/>
              <a:t>‹#›</a:t>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6096000" y="6524625"/>
            <a:ext cx="2133600" cy="333375"/>
          </a:xfrm>
          <a:prstGeom prst="rect">
            <a:avLst/>
          </a:prstGeom>
        </p:spPr>
        <p:txBody>
          <a:bodyPr/>
          <a:lstStyle>
            <a:lvl1pPr>
              <a:defRPr/>
            </a:lvl1pPr>
          </a:lstStyle>
          <a:p>
            <a:r>
              <a:rPr lang="en-US" altLang="zh-CN"/>
              <a:t>Page</a:t>
            </a:r>
            <a:fld id="{D40B4BAF-1C24-4F67-A608-DFD95B7AAE44}"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Media">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a:xfrm>
            <a:off x="1347788" y="638175"/>
            <a:ext cx="7050087" cy="8699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77863" y="1639888"/>
            <a:ext cx="3887787" cy="41957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媒体占位符 3"/>
          <p:cNvSpPr>
            <a:spLocks noGrp="1"/>
          </p:cNvSpPr>
          <p:nvPr>
            <p:ph type="media" sz="half" idx="2"/>
          </p:nvPr>
        </p:nvSpPr>
        <p:spPr>
          <a:xfrm>
            <a:off x="4718050" y="1639888"/>
            <a:ext cx="3889375" cy="4195762"/>
          </a:xfrm>
        </p:spPr>
        <p:txBody>
          <a:bodyPr/>
          <a:lstStyle/>
          <a:p>
            <a:endParaRPr lang="zh-CN" altLang="en-US"/>
          </a:p>
        </p:txBody>
      </p:sp>
      <p:sp>
        <p:nvSpPr>
          <p:cNvPr id="5" name="灯片编号占位符 4"/>
          <p:cNvSpPr>
            <a:spLocks noGrp="1"/>
          </p:cNvSpPr>
          <p:nvPr>
            <p:ph type="sldNum" sz="quarter" idx="10"/>
          </p:nvPr>
        </p:nvSpPr>
        <p:spPr>
          <a:xfrm>
            <a:off x="6096000" y="6524625"/>
            <a:ext cx="2133600" cy="333375"/>
          </a:xfrm>
          <a:prstGeom prst="rect">
            <a:avLst/>
          </a:prstGeom>
        </p:spPr>
        <p:txBody>
          <a:bodyPr/>
          <a:lstStyle>
            <a:lvl1pPr>
              <a:defRPr/>
            </a:lvl1pPr>
          </a:lstStyle>
          <a:p>
            <a:r>
              <a:rPr lang="en-US" altLang="zh-CN"/>
              <a:t>Page</a:t>
            </a:r>
            <a:fld id="{C2D22654-CB80-419A-8FD3-95E535A8A288}"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6096000" y="6524625"/>
            <a:ext cx="2133600" cy="333375"/>
          </a:xfrm>
          <a:prstGeom prst="rect">
            <a:avLst/>
          </a:prstGeom>
        </p:spPr>
        <p:txBody>
          <a:bodyPr/>
          <a:lstStyle>
            <a:lvl1pPr>
              <a:defRPr/>
            </a:lvl1pPr>
          </a:lstStyle>
          <a:p>
            <a:r>
              <a:rPr lang="en-US" altLang="zh-CN"/>
              <a:t>Page</a:t>
            </a:r>
            <a:fld id="{D40B4BAF-1C24-4F67-A608-DFD95B7AAE44}"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262607"/>
            <a:ext cx="8280400" cy="646113"/>
          </a:xfrm>
          <a:prstGeom prst="rect">
            <a:avLst/>
          </a:prstGeom>
        </p:spPr>
        <p:txBody>
          <a:bodyPr/>
          <a:lstStyle>
            <a:lvl1pPr>
              <a:defRPr b="1">
                <a:latin typeface="微软雅黑" pitchFamily="34" charset="-122"/>
                <a:ea typeface="微软雅黑"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95288" y="1052736"/>
            <a:ext cx="8280400" cy="5112568"/>
          </a:xfrm>
          <a:prstGeom prst="rect">
            <a:avLst/>
          </a:prstGeom>
        </p:spPr>
        <p:txBody>
          <a:bodyPr/>
          <a:lstStyle>
            <a:lvl1pPr>
              <a:buFont typeface="Wingdings" pitchFamily="2" charset="2"/>
              <a:buChar char="u"/>
              <a:defRPr sz="1800">
                <a:latin typeface="微软雅黑" pitchFamily="34" charset="-122"/>
                <a:ea typeface="微软雅黑" pitchFamily="34" charset="-122"/>
              </a:defRPr>
            </a:lvl1pPr>
            <a:lvl2pPr>
              <a:buClr>
                <a:schemeClr val="tx2"/>
              </a:buClr>
              <a:buSzPct val="100000"/>
              <a:defRPr sz="1600">
                <a:latin typeface="微软雅黑" pitchFamily="34" charset="-122"/>
                <a:ea typeface="微软雅黑" pitchFamily="34" charset="-122"/>
              </a:defRPr>
            </a:lvl2pPr>
            <a:lvl3pPr>
              <a:buClr>
                <a:schemeClr val="tx2"/>
              </a:buClr>
              <a:buSzPct val="80000"/>
              <a:defRPr sz="1400">
                <a:latin typeface="微软雅黑" pitchFamily="34" charset="-122"/>
                <a:ea typeface="微软雅黑" pitchFamily="34" charset="-122"/>
              </a:defRPr>
            </a:lvl3pPr>
            <a:lvl4pPr>
              <a:defRPr>
                <a:latin typeface="微软雅黑" pitchFamily="34" charset="-122"/>
                <a:ea typeface="微软雅黑" pitchFamily="34" charset="-122"/>
              </a:defRPr>
            </a:lvl4pPr>
            <a:lvl5pPr>
              <a:defRPr sz="1400">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6361113" y="6502400"/>
            <a:ext cx="2097087" cy="455613"/>
          </a:xfrm>
          <a:prstGeom prst="rect">
            <a:avLst/>
          </a:prstGeom>
        </p:spPr>
        <p:txBody>
          <a:bodyPr/>
          <a:lstStyle>
            <a:lvl1pPr>
              <a:defRPr/>
            </a:lvl1pPr>
          </a:lstStyle>
          <a:p>
            <a:pPr>
              <a:defRPr/>
            </a:pPr>
            <a:r>
              <a:rPr lang="en-US" altLang="zh-CN" smtClean="0">
                <a:solidFill>
                  <a:srgbClr val="000000"/>
                </a:solidFill>
              </a:rPr>
              <a:t>Page ‹#›</a:t>
            </a:r>
            <a:endParaRPr lang="en-GB"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Media">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a:xfrm>
            <a:off x="1347788" y="638175"/>
            <a:ext cx="7050087" cy="86995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77863" y="1639888"/>
            <a:ext cx="3887787" cy="419576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媒体占位符 3"/>
          <p:cNvSpPr>
            <a:spLocks noGrp="1"/>
          </p:cNvSpPr>
          <p:nvPr>
            <p:ph type="media" sz="half" idx="2"/>
          </p:nvPr>
        </p:nvSpPr>
        <p:spPr>
          <a:xfrm>
            <a:off x="4718050" y="1639888"/>
            <a:ext cx="3889375" cy="4195762"/>
          </a:xfrm>
          <a:prstGeom prst="rect">
            <a:avLst/>
          </a:prstGeom>
        </p:spPr>
        <p:txBody>
          <a:bodyPr/>
          <a:lstStyle/>
          <a:p>
            <a:endParaRPr lang="zh-CN" altLang="en-US"/>
          </a:p>
        </p:txBody>
      </p:sp>
      <p:sp>
        <p:nvSpPr>
          <p:cNvPr id="5" name="灯片编号占位符 4"/>
          <p:cNvSpPr>
            <a:spLocks noGrp="1"/>
          </p:cNvSpPr>
          <p:nvPr>
            <p:ph type="sldNum" sz="quarter" idx="10"/>
          </p:nvPr>
        </p:nvSpPr>
        <p:spPr>
          <a:xfrm>
            <a:off x="6096000" y="6524625"/>
            <a:ext cx="2133600" cy="333375"/>
          </a:xfrm>
          <a:prstGeom prst="rect">
            <a:avLst/>
          </a:prstGeom>
        </p:spPr>
        <p:txBody>
          <a:bodyPr/>
          <a:lstStyle>
            <a:lvl1pPr>
              <a:defRPr/>
            </a:lvl1pPr>
          </a:lstStyle>
          <a:p>
            <a:r>
              <a:rPr lang="en-US" altLang="zh-CN"/>
              <a:t>Page</a:t>
            </a:r>
            <a:fld id="{C2D22654-CB80-419A-8FD3-95E535A8A288}"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3.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7.xml"/><Relationship Id="rId7"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4.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5.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2.png"/><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7" cstate="print"/>
          <a:srcRect/>
          <a:stretch>
            <a:fillRect/>
          </a:stretch>
        </p:blipFill>
        <p:spPr bwMode="auto">
          <a:xfrm>
            <a:off x="0" y="6224588"/>
            <a:ext cx="9150350" cy="636587"/>
          </a:xfrm>
          <a:prstGeom prst="rect">
            <a:avLst/>
          </a:prstGeom>
          <a:noFill/>
          <a:ln w="9525">
            <a:noFill/>
            <a:miter lim="800000"/>
            <a:headEnd/>
            <a:tailEnd/>
          </a:ln>
        </p:spPr>
      </p:pic>
      <p:sp>
        <p:nvSpPr>
          <p:cNvPr id="28680" name="Text Box 8"/>
          <p:cNvSpPr txBox="1">
            <a:spLocks noChangeArrowheads="1"/>
          </p:cNvSpPr>
          <p:nvPr/>
        </p:nvSpPr>
        <p:spPr bwMode="auto">
          <a:xfrm>
            <a:off x="652463" y="6438900"/>
            <a:ext cx="2619375" cy="261938"/>
          </a:xfrm>
          <a:prstGeom prst="rect">
            <a:avLst/>
          </a:prstGeom>
          <a:noFill/>
          <a:ln w="9525">
            <a:noFill/>
            <a:miter lim="800000"/>
            <a:headEnd/>
            <a:tailEnd/>
          </a:ln>
        </p:spPr>
        <p:txBody>
          <a:bodyPr wrap="none" lIns="80124" tIns="40063" rIns="80124" bIns="40063">
            <a:spAutoFit/>
          </a:bodyPr>
          <a:lstStyle/>
          <a:p>
            <a:pPr algn="l" defTabSz="801688" eaLnBrk="0" hangingPunct="0">
              <a:defRPr/>
            </a:pPr>
            <a:r>
              <a:rPr lang="en-US" altLang="zh-CN" sz="1200" b="0">
                <a:latin typeface="FrutigerNext LT Bold" pitchFamily="-92" charset="0"/>
              </a:rPr>
              <a:t>HUAWEI TECHNOLOGIES CO., LTD.</a:t>
            </a:r>
            <a:endParaRPr lang="en-US" altLang="zh-CN" sz="2200" b="0">
              <a:latin typeface="Arial" pitchFamily="34" charset="0"/>
            </a:endParaRPr>
          </a:p>
        </p:txBody>
      </p:sp>
      <p:pic>
        <p:nvPicPr>
          <p:cNvPr id="1028" name="Picture 9" descr="8"/>
          <p:cNvPicPr>
            <a:picLocks noChangeAspect="1" noChangeArrowheads="1"/>
          </p:cNvPicPr>
          <p:nvPr/>
        </p:nvPicPr>
        <p:blipFill>
          <a:blip r:embed="rId8" cstate="print"/>
          <a:srcRect/>
          <a:stretch>
            <a:fillRect/>
          </a:stretch>
        </p:blipFill>
        <p:spPr bwMode="auto">
          <a:xfrm>
            <a:off x="7508875" y="6399213"/>
            <a:ext cx="1311275"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6361113" y="6502401"/>
            <a:ext cx="2097087" cy="2389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eaLnBrk="0" hangingPunct="0">
              <a:lnSpc>
                <a:spcPct val="85000"/>
              </a:lnSpc>
              <a:defRPr sz="1200" b="0">
                <a:latin typeface="FrutigerNext LT Bold" pitchFamily="-92" charset="0"/>
              </a:defRPr>
            </a:lvl1pPr>
          </a:lstStyle>
          <a:p>
            <a:pPr>
              <a:defRPr/>
            </a:pPr>
            <a:r>
              <a:rPr lang="en-US" altLang="zh-CN" smtClean="0"/>
              <a:t>Page ‹#›</a:t>
            </a:r>
            <a:endParaRPr lang="en-GB" altLang="zh-CN"/>
          </a:p>
        </p:txBody>
      </p:sp>
      <p:sp>
        <p:nvSpPr>
          <p:cNvPr id="1030" name="Rectangle 13"/>
          <p:cNvSpPr>
            <a:spLocks noGrp="1" noChangeArrowheads="1"/>
          </p:cNvSpPr>
          <p:nvPr>
            <p:ph type="title"/>
          </p:nvPr>
        </p:nvSpPr>
        <p:spPr bwMode="auto">
          <a:xfrm>
            <a:off x="395288" y="190500"/>
            <a:ext cx="8280400" cy="646113"/>
          </a:xfrm>
          <a:prstGeom prst="rect">
            <a:avLst/>
          </a:prstGeom>
          <a:noFill/>
          <a:ln w="9525">
            <a:noFill/>
            <a:miter lim="800000"/>
            <a:headEnd/>
            <a:tailEnd/>
          </a:ln>
        </p:spPr>
        <p:txBody>
          <a:bodyPr vert="horz" wrap="square" lIns="80139" tIns="40069" rIns="80139" bIns="4006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3892550" y="6438900"/>
            <a:ext cx="1625600" cy="261938"/>
          </a:xfrm>
          <a:prstGeom prst="rect">
            <a:avLst/>
          </a:prstGeom>
          <a:noFill/>
          <a:ln w="9525" algn="ctr">
            <a:noFill/>
            <a:miter lim="800000"/>
            <a:headEnd/>
            <a:tailEnd/>
          </a:ln>
          <a:effectLst/>
        </p:spPr>
        <p:txBody>
          <a:bodyPr wrap="none" lIns="80092" tIns="40044" rIns="80092" bIns="40044">
            <a:spAutoFit/>
          </a:bodyPr>
          <a:lstStyle/>
          <a:p>
            <a:pPr algn="l" defTabSz="801688" eaLnBrk="0" hangingPunct="0">
              <a:defRPr/>
            </a:pPr>
            <a:r>
              <a:rPr lang="en-US" altLang="zh-CN" sz="1200" b="0">
                <a:latin typeface="FrutigerNext LT Bold" pitchFamily="-92" charset="0"/>
                <a:ea typeface="ＭＳ Ｐゴシック" pitchFamily="34" charset="-128"/>
              </a:rPr>
              <a:t>Huawei Confidential </a:t>
            </a:r>
          </a:p>
        </p:txBody>
      </p:sp>
      <p:sp>
        <p:nvSpPr>
          <p:cNvPr id="1035" name="Rectangle 68"/>
          <p:cNvSpPr>
            <a:spLocks noGrp="1" noChangeArrowheads="1"/>
          </p:cNvSpPr>
          <p:nvPr>
            <p:ph type="body" idx="1"/>
          </p:nvPr>
        </p:nvSpPr>
        <p:spPr bwMode="auto">
          <a:xfrm>
            <a:off x="395288" y="1196975"/>
            <a:ext cx="8280400" cy="4895850"/>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 bg1="lt1" tx1="dk1" bg2="lt2" tx2="dk2" accent1="accent1" accent2="accent2" accent3="accent3" accent4="accent4" accent5="accent5" accent6="accent6" hlink="hlink" folHlink="folHlink"/>
  <p:sldLayoutIdLst>
    <p:sldLayoutId id="2147484422" r:id="rId1"/>
    <p:sldLayoutId id="2147484420" r:id="rId2"/>
    <p:sldLayoutId id="2147484423" r:id="rId3"/>
    <p:sldLayoutId id="2147484432" r:id="rId4"/>
    <p:sldLayoutId id="2147484433" r:id="rId5"/>
  </p:sldLayoutIdLst>
  <p:timing>
    <p:tnLst>
      <p:par>
        <p:cTn id="1" dur="indefinite" restart="never" nodeType="tmRoot"/>
      </p:par>
    </p:tnLst>
  </p:timing>
  <p:hf sldNum="0" hdr="0" ftr="0" dt="0"/>
  <p:txStyles>
    <p:titleStyle>
      <a:lvl1pPr algn="l" defTabSz="801688" rtl="0" eaLnBrk="0" fontAlgn="base" hangingPunct="0">
        <a:spcBef>
          <a:spcPct val="0"/>
        </a:spcBef>
        <a:spcAft>
          <a:spcPct val="0"/>
        </a:spcAft>
        <a:defRPr sz="3000" b="1">
          <a:solidFill>
            <a:srgbClr val="990000"/>
          </a:solidFill>
          <a:latin typeface="微软雅黑" pitchFamily="34" charset="-122"/>
          <a:ea typeface="微软雅黑" pitchFamily="34" charset="-122"/>
          <a:cs typeface="+mj-cs"/>
        </a:defRPr>
      </a:lvl1pPr>
      <a:lvl2pPr algn="l" defTabSz="801688"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300038" indent="-300038" algn="l" defTabSz="801688" rtl="0" eaLnBrk="0" fontAlgn="base" hangingPunct="0">
        <a:lnSpc>
          <a:spcPct val="140000"/>
        </a:lnSpc>
        <a:spcBef>
          <a:spcPct val="0"/>
        </a:spcBef>
        <a:spcAft>
          <a:spcPct val="0"/>
        </a:spcAft>
        <a:buClr>
          <a:srgbClr val="0000CC"/>
        </a:buClr>
        <a:buFont typeface="Wingdings" pitchFamily="2" charset="2"/>
        <a:buChar char="p"/>
        <a:defRPr sz="2000" b="1">
          <a:solidFill>
            <a:schemeClr val="tx1"/>
          </a:solidFill>
          <a:latin typeface="微软雅黑" pitchFamily="34" charset="-122"/>
          <a:ea typeface="微软雅黑" pitchFamily="34" charset="-122"/>
          <a:cs typeface="+mn-cs"/>
        </a:defRPr>
      </a:lvl1pPr>
      <a:lvl2pPr marL="652463" indent="-250825" algn="l" defTabSz="801688" rtl="0" eaLnBrk="0" fontAlgn="base" hangingPunct="0">
        <a:lnSpc>
          <a:spcPct val="140000"/>
        </a:lnSpc>
        <a:spcBef>
          <a:spcPct val="0"/>
        </a:spcBef>
        <a:spcAft>
          <a:spcPct val="0"/>
        </a:spcAft>
        <a:buClr>
          <a:srgbClr val="FF3300"/>
        </a:buClr>
        <a:buSzPct val="80000"/>
        <a:buFont typeface="Wingdings" pitchFamily="2" charset="2"/>
        <a:buChar char="l"/>
        <a:defRPr b="0">
          <a:solidFill>
            <a:schemeClr val="tx1"/>
          </a:solidFill>
          <a:latin typeface="微软雅黑" pitchFamily="34" charset="-122"/>
          <a:ea typeface="微软雅黑" pitchFamily="34" charset="-122"/>
        </a:defRPr>
      </a:lvl2pPr>
      <a:lvl3pPr marL="1003300" indent="-201613" algn="l" defTabSz="801688" rtl="0" eaLnBrk="0" fontAlgn="base" hangingPunct="0">
        <a:lnSpc>
          <a:spcPct val="140000"/>
        </a:lnSpc>
        <a:spcBef>
          <a:spcPct val="0"/>
        </a:spcBef>
        <a:spcAft>
          <a:spcPct val="0"/>
        </a:spcAft>
        <a:buClr>
          <a:srgbClr val="0000CC"/>
        </a:buClr>
        <a:buSzPct val="60000"/>
        <a:buFont typeface="Wingdings" pitchFamily="2" charset="2"/>
        <a:buChar char="Ø"/>
        <a:defRPr sz="1600" b="0">
          <a:solidFill>
            <a:schemeClr val="tx1"/>
          </a:solidFill>
          <a:latin typeface="微软雅黑" pitchFamily="34" charset="-122"/>
          <a:ea typeface="微软雅黑" pitchFamily="34" charset="-122"/>
        </a:defRPr>
      </a:lvl3pPr>
      <a:lvl4pPr marL="1401763" indent="-200025" algn="l" defTabSz="801688" rtl="0" eaLnBrk="0" fontAlgn="base" hangingPunct="0">
        <a:lnSpc>
          <a:spcPct val="140000"/>
        </a:lnSpc>
        <a:spcBef>
          <a:spcPct val="0"/>
        </a:spcBef>
        <a:spcAft>
          <a:spcPct val="0"/>
        </a:spcAft>
        <a:buChar char="–"/>
        <a:defRPr sz="1400" b="0">
          <a:solidFill>
            <a:schemeClr val="tx1"/>
          </a:solidFill>
          <a:latin typeface="微软雅黑" pitchFamily="34" charset="-122"/>
          <a:ea typeface="微软雅黑" pitchFamily="34" charset="-122"/>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b="0">
          <a:solidFill>
            <a:schemeClr val="tx1"/>
          </a:solidFill>
          <a:latin typeface="微软雅黑" pitchFamily="34" charset="-122"/>
          <a:ea typeface="微软雅黑" pitchFamily="34" charset="-122"/>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5"/>
          <p:cNvPicPr>
            <a:picLocks noChangeAspect="1" noChangeArrowheads="1"/>
          </p:cNvPicPr>
          <p:nvPr/>
        </p:nvPicPr>
        <p:blipFill>
          <a:blip r:embed="rId6" cstate="print"/>
          <a:srcRect/>
          <a:stretch>
            <a:fillRect/>
          </a:stretch>
        </p:blipFill>
        <p:spPr bwMode="auto">
          <a:xfrm>
            <a:off x="0" y="5877272"/>
            <a:ext cx="9144000" cy="1003300"/>
          </a:xfrm>
          <a:prstGeom prst="rect">
            <a:avLst/>
          </a:prstGeom>
          <a:noFill/>
          <a:ln w="9525">
            <a:noFill/>
            <a:miter lim="800000"/>
            <a:headEnd/>
            <a:tailEnd/>
          </a:ln>
        </p:spPr>
      </p:pic>
      <p:sp>
        <p:nvSpPr>
          <p:cNvPr id="403459" name="Text Box 3"/>
          <p:cNvSpPr txBox="1">
            <a:spLocks noChangeArrowheads="1"/>
          </p:cNvSpPr>
          <p:nvPr/>
        </p:nvSpPr>
        <p:spPr bwMode="auto">
          <a:xfrm>
            <a:off x="3233738" y="2674938"/>
            <a:ext cx="2779712" cy="752475"/>
          </a:xfrm>
          <a:prstGeom prst="rect">
            <a:avLst/>
          </a:prstGeom>
          <a:noFill/>
          <a:ln w="9525">
            <a:noFill/>
            <a:miter lim="800000"/>
            <a:headEnd/>
            <a:tailEnd/>
          </a:ln>
        </p:spPr>
        <p:txBody>
          <a:bodyPr wrap="none" lIns="83448" tIns="41724" rIns="83448" bIns="41724">
            <a:spAutoFit/>
          </a:bodyPr>
          <a:lstStyle/>
          <a:p>
            <a:pPr algn="l" defTabSz="835025" eaLnBrk="0" hangingPunct="0">
              <a:defRPr/>
            </a:pPr>
            <a:r>
              <a:rPr lang="en-US" altLang="zh-CN" sz="4400" b="0">
                <a:solidFill>
                  <a:srgbClr val="990000"/>
                </a:solidFill>
                <a:latin typeface="Arial" pitchFamily="34" charset="0"/>
                <a:ea typeface="ＭＳ Ｐゴシック" pitchFamily="34" charset="-128"/>
              </a:rPr>
              <a:t>Thank you</a:t>
            </a:r>
          </a:p>
        </p:txBody>
      </p:sp>
      <p:sp>
        <p:nvSpPr>
          <p:cNvPr id="403460" name="Text Box 4"/>
          <p:cNvSpPr txBox="1">
            <a:spLocks noChangeArrowheads="1"/>
          </p:cNvSpPr>
          <p:nvPr/>
        </p:nvSpPr>
        <p:spPr bwMode="auto">
          <a:xfrm>
            <a:off x="3276600" y="3435350"/>
            <a:ext cx="2738438" cy="479425"/>
          </a:xfrm>
          <a:prstGeom prst="rect">
            <a:avLst/>
          </a:prstGeom>
          <a:noFill/>
          <a:ln w="9525">
            <a:noFill/>
            <a:miter lim="800000"/>
            <a:headEnd/>
            <a:tailEnd/>
          </a:ln>
        </p:spPr>
        <p:txBody>
          <a:bodyPr wrap="none" lIns="83448" tIns="41724" rIns="83448" bIns="41724">
            <a:spAutoFit/>
          </a:bodyPr>
          <a:lstStyle/>
          <a:p>
            <a:pPr algn="l" defTabSz="835025" eaLnBrk="0" hangingPunct="0">
              <a:defRPr/>
            </a:pPr>
            <a:r>
              <a:rPr lang="en-US" altLang="zh-CN" sz="2600" b="0">
                <a:solidFill>
                  <a:srgbClr val="666666"/>
                </a:solidFill>
                <a:latin typeface="Arial" pitchFamily="34" charset="0"/>
              </a:rPr>
              <a:t>www.huawei.com</a:t>
            </a:r>
            <a:endParaRPr lang="en-US" altLang="zh-CN" sz="2100" b="0">
              <a:solidFill>
                <a:srgbClr val="990000"/>
              </a:solidFill>
              <a:latin typeface="Arial" pitchFamily="34" charset="0"/>
            </a:endParaRPr>
          </a:p>
        </p:txBody>
      </p:sp>
    </p:spTree>
  </p:cSld>
  <p:clrMap bg1="lt1" tx1="dk1" bg2="lt2" tx2="dk2" accent1="accent1" accent2="accent2" accent3="accent3" accent4="accent4" accent5="accent5" accent6="accent6" hlink="hlink" folHlink="folHlink"/>
  <p:sldLayoutIdLst>
    <p:sldLayoutId id="2147484421" r:id="rId1"/>
    <p:sldLayoutId id="2147484449" r:id="rId2"/>
    <p:sldLayoutId id="2147484450" r:id="rId3"/>
    <p:sldLayoutId id="2147484451" r:id="rId4"/>
  </p:sldLayoutIdLst>
  <p:hf sldNum="0" hdr="0" ftr="0" dt="0"/>
  <p:txStyles>
    <p:titleStyle>
      <a:lvl1pPr algn="ctr" defTabSz="801688" rtl="0" eaLnBrk="0" fontAlgn="base" hangingPunct="0">
        <a:spcBef>
          <a:spcPct val="0"/>
        </a:spcBef>
        <a:spcAft>
          <a:spcPct val="0"/>
        </a:spcAft>
        <a:defRPr sz="3800">
          <a:solidFill>
            <a:schemeClr val="tx2"/>
          </a:solidFill>
          <a:latin typeface="+mj-lt"/>
          <a:ea typeface="+mj-ea"/>
          <a:cs typeface="+mj-cs"/>
        </a:defRPr>
      </a:lvl1pPr>
      <a:lvl2pPr algn="ctr" defTabSz="801688" rtl="0" eaLnBrk="0" fontAlgn="base" hangingPunct="0">
        <a:spcBef>
          <a:spcPct val="0"/>
        </a:spcBef>
        <a:spcAft>
          <a:spcPct val="0"/>
        </a:spcAft>
        <a:defRPr sz="3800">
          <a:solidFill>
            <a:schemeClr val="tx2"/>
          </a:solidFill>
          <a:latin typeface="Arial" pitchFamily="34" charset="0"/>
          <a:ea typeface="宋体" pitchFamily="2" charset="-122"/>
        </a:defRPr>
      </a:lvl2pPr>
      <a:lvl3pPr algn="ctr" defTabSz="801688" rtl="0" eaLnBrk="0" fontAlgn="base" hangingPunct="0">
        <a:spcBef>
          <a:spcPct val="0"/>
        </a:spcBef>
        <a:spcAft>
          <a:spcPct val="0"/>
        </a:spcAft>
        <a:defRPr sz="3800">
          <a:solidFill>
            <a:schemeClr val="tx2"/>
          </a:solidFill>
          <a:latin typeface="Arial" pitchFamily="34" charset="0"/>
          <a:ea typeface="宋体" pitchFamily="2" charset="-122"/>
        </a:defRPr>
      </a:lvl3pPr>
      <a:lvl4pPr algn="ctr" defTabSz="801688" rtl="0" eaLnBrk="0" fontAlgn="base" hangingPunct="0">
        <a:spcBef>
          <a:spcPct val="0"/>
        </a:spcBef>
        <a:spcAft>
          <a:spcPct val="0"/>
        </a:spcAft>
        <a:defRPr sz="3800">
          <a:solidFill>
            <a:schemeClr val="tx2"/>
          </a:solidFill>
          <a:latin typeface="Arial" pitchFamily="34" charset="0"/>
          <a:ea typeface="宋体" pitchFamily="2" charset="-122"/>
        </a:defRPr>
      </a:lvl4pPr>
      <a:lvl5pPr algn="ctr" defTabSz="801688" rtl="0" eaLnBrk="0" fontAlgn="base" hangingPunct="0">
        <a:spcBef>
          <a:spcPct val="0"/>
        </a:spcBef>
        <a:spcAft>
          <a:spcPct val="0"/>
        </a:spcAft>
        <a:defRPr sz="3800">
          <a:solidFill>
            <a:schemeClr val="tx2"/>
          </a:solidFill>
          <a:latin typeface="Arial" pitchFamily="34" charset="0"/>
          <a:ea typeface="宋体" pitchFamily="2" charset="-122"/>
        </a:defRPr>
      </a:lvl5pPr>
      <a:lvl6pPr marL="457200" algn="ctr" defTabSz="801688" rtl="0" fontAlgn="base">
        <a:spcBef>
          <a:spcPct val="0"/>
        </a:spcBef>
        <a:spcAft>
          <a:spcPct val="0"/>
        </a:spcAft>
        <a:defRPr sz="3800">
          <a:solidFill>
            <a:schemeClr val="tx2"/>
          </a:solidFill>
          <a:latin typeface="Arial" pitchFamily="34" charset="0"/>
          <a:ea typeface="宋体" pitchFamily="2" charset="-122"/>
        </a:defRPr>
      </a:lvl6pPr>
      <a:lvl7pPr marL="914400" algn="ctr" defTabSz="801688" rtl="0" fontAlgn="base">
        <a:spcBef>
          <a:spcPct val="0"/>
        </a:spcBef>
        <a:spcAft>
          <a:spcPct val="0"/>
        </a:spcAft>
        <a:defRPr sz="3800">
          <a:solidFill>
            <a:schemeClr val="tx2"/>
          </a:solidFill>
          <a:latin typeface="Arial" pitchFamily="34" charset="0"/>
          <a:ea typeface="宋体" pitchFamily="2" charset="-122"/>
        </a:defRPr>
      </a:lvl7pPr>
      <a:lvl8pPr marL="1371600" algn="ctr" defTabSz="801688" rtl="0" fontAlgn="base">
        <a:spcBef>
          <a:spcPct val="0"/>
        </a:spcBef>
        <a:spcAft>
          <a:spcPct val="0"/>
        </a:spcAft>
        <a:defRPr sz="3800">
          <a:solidFill>
            <a:schemeClr val="tx2"/>
          </a:solidFill>
          <a:latin typeface="Arial" pitchFamily="34" charset="0"/>
          <a:ea typeface="宋体" pitchFamily="2" charset="-122"/>
        </a:defRPr>
      </a:lvl8pPr>
      <a:lvl9pPr marL="1828800" algn="ctr" defTabSz="801688" rtl="0" fontAlgn="base">
        <a:spcBef>
          <a:spcPct val="0"/>
        </a:spcBef>
        <a:spcAft>
          <a:spcPct val="0"/>
        </a:spcAft>
        <a:defRPr sz="3800">
          <a:solidFill>
            <a:schemeClr val="tx2"/>
          </a:solidFill>
          <a:latin typeface="Arial" pitchFamily="34" charset="0"/>
          <a:ea typeface="宋体" pitchFamily="2" charset="-122"/>
        </a:defRPr>
      </a:lvl9pPr>
    </p:titleStyle>
    <p:bodyStyle>
      <a:lvl1pPr marL="300038" indent="-300038" algn="l" defTabSz="801688" rtl="0" eaLnBrk="0" fontAlgn="base" hangingPunct="0">
        <a:spcBef>
          <a:spcPct val="20000"/>
        </a:spcBef>
        <a:spcAft>
          <a:spcPct val="0"/>
        </a:spcAft>
        <a:buChar char="•"/>
        <a:defRPr sz="2800">
          <a:solidFill>
            <a:schemeClr val="tx1"/>
          </a:solidFill>
          <a:latin typeface="+mn-lt"/>
          <a:ea typeface="+mn-ea"/>
          <a:cs typeface="+mn-cs"/>
        </a:defRPr>
      </a:lvl1pPr>
      <a:lvl2pPr marL="652463" indent="-250825" algn="l" defTabSz="801688" rtl="0" eaLnBrk="0" fontAlgn="base" hangingPunct="0">
        <a:spcBef>
          <a:spcPct val="20000"/>
        </a:spcBef>
        <a:spcAft>
          <a:spcPct val="0"/>
        </a:spcAft>
        <a:buChar char="–"/>
        <a:defRPr sz="2500">
          <a:solidFill>
            <a:schemeClr val="tx1"/>
          </a:solidFill>
          <a:latin typeface="+mn-lt"/>
          <a:ea typeface="+mn-ea"/>
        </a:defRPr>
      </a:lvl2pPr>
      <a:lvl3pPr marL="1003300" indent="-201613" algn="l" defTabSz="801688" rtl="0" eaLnBrk="0" fontAlgn="base" hangingPunct="0">
        <a:spcBef>
          <a:spcPct val="20000"/>
        </a:spcBef>
        <a:spcAft>
          <a:spcPct val="0"/>
        </a:spcAft>
        <a:buChar char="•"/>
        <a:defRPr sz="2200">
          <a:solidFill>
            <a:schemeClr val="tx1"/>
          </a:solidFill>
          <a:latin typeface="+mn-lt"/>
          <a:ea typeface="+mn-ea"/>
        </a:defRPr>
      </a:lvl3pPr>
      <a:lvl4pPr marL="1401763" indent="-200025" algn="l" defTabSz="801688" rtl="0" eaLnBrk="0" fontAlgn="base" hangingPunct="0">
        <a:spcBef>
          <a:spcPct val="20000"/>
        </a:spcBef>
        <a:spcAft>
          <a:spcPct val="0"/>
        </a:spcAft>
        <a:buChar char="–"/>
        <a:defRPr sz="1700">
          <a:solidFill>
            <a:schemeClr val="tx1"/>
          </a:solidFill>
          <a:latin typeface="+mn-lt"/>
          <a:ea typeface="+mn-ea"/>
        </a:defRPr>
      </a:lvl4pPr>
      <a:lvl5pPr marL="1803400" indent="-201613" algn="l" defTabSz="801688" rtl="0" eaLnBrk="0" fontAlgn="base" hangingPunct="0">
        <a:spcBef>
          <a:spcPct val="20000"/>
        </a:spcBef>
        <a:spcAft>
          <a:spcPct val="0"/>
        </a:spcAft>
        <a:buChar char="»"/>
        <a:defRPr sz="1700">
          <a:solidFill>
            <a:schemeClr val="tx1"/>
          </a:solidFill>
          <a:latin typeface="+mn-lt"/>
          <a:ea typeface="+mn-ea"/>
        </a:defRPr>
      </a:lvl5pPr>
      <a:lvl6pPr marL="2260600" indent="-201613" algn="l" defTabSz="801688" rtl="0" fontAlgn="base">
        <a:spcBef>
          <a:spcPct val="20000"/>
        </a:spcBef>
        <a:spcAft>
          <a:spcPct val="0"/>
        </a:spcAft>
        <a:buChar char="»"/>
        <a:defRPr sz="1700">
          <a:solidFill>
            <a:schemeClr val="tx1"/>
          </a:solidFill>
          <a:latin typeface="+mn-lt"/>
          <a:ea typeface="+mn-ea"/>
        </a:defRPr>
      </a:lvl6pPr>
      <a:lvl7pPr marL="2717800" indent="-201613" algn="l" defTabSz="801688" rtl="0" fontAlgn="base">
        <a:spcBef>
          <a:spcPct val="20000"/>
        </a:spcBef>
        <a:spcAft>
          <a:spcPct val="0"/>
        </a:spcAft>
        <a:buChar char="»"/>
        <a:defRPr sz="1700">
          <a:solidFill>
            <a:schemeClr val="tx1"/>
          </a:solidFill>
          <a:latin typeface="+mn-lt"/>
          <a:ea typeface="+mn-ea"/>
        </a:defRPr>
      </a:lvl7pPr>
      <a:lvl8pPr marL="3175000" indent="-201613" algn="l" defTabSz="801688" rtl="0" fontAlgn="base">
        <a:spcBef>
          <a:spcPct val="20000"/>
        </a:spcBef>
        <a:spcAft>
          <a:spcPct val="0"/>
        </a:spcAft>
        <a:buChar char="»"/>
        <a:defRPr sz="1700">
          <a:solidFill>
            <a:schemeClr val="tx1"/>
          </a:solidFill>
          <a:latin typeface="+mn-lt"/>
          <a:ea typeface="+mn-ea"/>
        </a:defRPr>
      </a:lvl8pPr>
      <a:lvl9pPr marL="3632200" indent="-201613" algn="l" defTabSz="801688" rtl="0" fontAlgn="base">
        <a:spcBef>
          <a:spcPct val="20000"/>
        </a:spcBef>
        <a:spcAft>
          <a:spcPct val="0"/>
        </a:spcAft>
        <a:buChar char="»"/>
        <a:defRPr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7" cstate="print"/>
          <a:srcRect/>
          <a:stretch>
            <a:fillRect/>
          </a:stretch>
        </p:blipFill>
        <p:spPr bwMode="auto">
          <a:xfrm>
            <a:off x="0" y="6224588"/>
            <a:ext cx="9150350" cy="636587"/>
          </a:xfrm>
          <a:prstGeom prst="rect">
            <a:avLst/>
          </a:prstGeom>
          <a:noFill/>
          <a:ln w="9525">
            <a:noFill/>
            <a:miter lim="800000"/>
            <a:headEnd/>
            <a:tailEnd/>
          </a:ln>
        </p:spPr>
      </p:pic>
      <p:sp>
        <p:nvSpPr>
          <p:cNvPr id="28680" name="Text Box 8"/>
          <p:cNvSpPr txBox="1">
            <a:spLocks noChangeArrowheads="1"/>
          </p:cNvSpPr>
          <p:nvPr/>
        </p:nvSpPr>
        <p:spPr bwMode="auto">
          <a:xfrm>
            <a:off x="652463" y="6438900"/>
            <a:ext cx="2619375" cy="261938"/>
          </a:xfrm>
          <a:prstGeom prst="rect">
            <a:avLst/>
          </a:prstGeom>
          <a:noFill/>
          <a:ln w="9525">
            <a:noFill/>
            <a:miter lim="800000"/>
            <a:headEnd/>
            <a:tailEnd/>
          </a:ln>
        </p:spPr>
        <p:txBody>
          <a:bodyPr wrap="none" lIns="80124" tIns="40063" rIns="80124" bIns="40063">
            <a:spAutoFit/>
          </a:bodyPr>
          <a:lstStyle/>
          <a:p>
            <a:pPr algn="l" defTabSz="801688" eaLnBrk="0" hangingPunct="0">
              <a:defRPr/>
            </a:pPr>
            <a:r>
              <a:rPr lang="en-US" altLang="zh-CN" sz="1200" b="0">
                <a:solidFill>
                  <a:srgbClr val="000000"/>
                </a:solidFill>
                <a:latin typeface="FrutigerNext LT Bold" pitchFamily="-92" charset="0"/>
              </a:rPr>
              <a:t>HUAWEI TECHNOLOGIES CO., LTD.</a:t>
            </a:r>
            <a:endParaRPr lang="en-US" altLang="zh-CN" sz="2200" b="0">
              <a:solidFill>
                <a:srgbClr val="000000"/>
              </a:solidFill>
              <a:latin typeface="Arial" pitchFamily="34" charset="0"/>
            </a:endParaRPr>
          </a:p>
        </p:txBody>
      </p:sp>
      <p:pic>
        <p:nvPicPr>
          <p:cNvPr id="1028" name="Picture 9" descr="8"/>
          <p:cNvPicPr>
            <a:picLocks noChangeAspect="1" noChangeArrowheads="1"/>
          </p:cNvPicPr>
          <p:nvPr/>
        </p:nvPicPr>
        <p:blipFill>
          <a:blip r:embed="rId8" cstate="print"/>
          <a:srcRect/>
          <a:stretch>
            <a:fillRect/>
          </a:stretch>
        </p:blipFill>
        <p:spPr bwMode="auto">
          <a:xfrm>
            <a:off x="7508875" y="6399213"/>
            <a:ext cx="1311275"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6361113" y="6502400"/>
            <a:ext cx="2097087"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eaLnBrk="0" hangingPunct="0">
              <a:lnSpc>
                <a:spcPct val="85000"/>
              </a:lnSpc>
              <a:defRPr sz="1200" b="0">
                <a:latin typeface="FrutigerNext LT Bold" pitchFamily="-92" charset="0"/>
              </a:defRPr>
            </a:lvl1pPr>
          </a:lstStyle>
          <a:p>
            <a:pPr>
              <a:defRPr/>
            </a:pPr>
            <a:r>
              <a:rPr lang="en-US" altLang="zh-CN" smtClean="0">
                <a:solidFill>
                  <a:srgbClr val="000000"/>
                </a:solidFill>
              </a:rPr>
              <a:t>Page ‹#›</a:t>
            </a:r>
            <a:endParaRPr lang="en-GB" altLang="zh-CN">
              <a:solidFill>
                <a:srgbClr val="000000"/>
              </a:solidFill>
            </a:endParaRPr>
          </a:p>
        </p:txBody>
      </p:sp>
      <p:sp>
        <p:nvSpPr>
          <p:cNvPr id="1030" name="Rectangle 13"/>
          <p:cNvSpPr>
            <a:spLocks noGrp="1" noChangeArrowheads="1"/>
          </p:cNvSpPr>
          <p:nvPr>
            <p:ph type="title"/>
          </p:nvPr>
        </p:nvSpPr>
        <p:spPr bwMode="auto">
          <a:xfrm>
            <a:off x="395288" y="190500"/>
            <a:ext cx="8280400" cy="646113"/>
          </a:xfrm>
          <a:prstGeom prst="rect">
            <a:avLst/>
          </a:prstGeom>
          <a:noFill/>
          <a:ln w="9525">
            <a:noFill/>
            <a:miter lim="800000"/>
            <a:headEnd/>
            <a:tailEnd/>
          </a:ln>
        </p:spPr>
        <p:txBody>
          <a:bodyPr vert="horz" wrap="square" lIns="80139" tIns="40069" rIns="80139" bIns="4006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3892550" y="6438900"/>
            <a:ext cx="1625600" cy="261938"/>
          </a:xfrm>
          <a:prstGeom prst="rect">
            <a:avLst/>
          </a:prstGeom>
          <a:noFill/>
          <a:ln w="9525" algn="ctr">
            <a:noFill/>
            <a:miter lim="800000"/>
            <a:headEnd/>
            <a:tailEnd/>
          </a:ln>
          <a:effectLst/>
        </p:spPr>
        <p:txBody>
          <a:bodyPr wrap="none" lIns="80092" tIns="40044" rIns="80092" bIns="40044">
            <a:spAutoFit/>
          </a:bodyPr>
          <a:lstStyle/>
          <a:p>
            <a:pPr algn="l" defTabSz="801688" eaLnBrk="0" hangingPunct="0">
              <a:defRPr/>
            </a:pPr>
            <a:r>
              <a:rPr lang="en-US" altLang="zh-CN" sz="1200" b="0">
                <a:solidFill>
                  <a:srgbClr val="000000"/>
                </a:solidFill>
                <a:latin typeface="FrutigerNext LT Bold" pitchFamily="-92" charset="0"/>
                <a:ea typeface="ＭＳ Ｐゴシック" pitchFamily="34" charset="-128"/>
              </a:rPr>
              <a:t>Huawei Confidential </a:t>
            </a:r>
          </a:p>
        </p:txBody>
      </p:sp>
      <p:sp>
        <p:nvSpPr>
          <p:cNvPr id="28694" name="Rectangle 22"/>
          <p:cNvSpPr>
            <a:spLocks noChangeArrowheads="1"/>
          </p:cNvSpPr>
          <p:nvPr/>
        </p:nvSpPr>
        <p:spPr bwMode="auto">
          <a:xfrm>
            <a:off x="-1908175" y="528638"/>
            <a:ext cx="1844675" cy="5307012"/>
          </a:xfrm>
          <a:prstGeom prst="rect">
            <a:avLst/>
          </a:prstGeom>
          <a:noFill/>
          <a:ln w="9525">
            <a:noFill/>
            <a:miter lim="800000"/>
            <a:headEnd/>
            <a:tailEnd/>
          </a:ln>
          <a:effectLst/>
        </p:spPr>
        <p:txBody>
          <a:bodyPr lIns="80124" tIns="40063" rIns="80124" bIns="40063"/>
          <a:lstStyle/>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英文标题</a:t>
            </a:r>
            <a:r>
              <a:rPr lang="en-US" altLang="zh-CN" sz="1100" b="0">
                <a:solidFill>
                  <a:srgbClr val="FFFFFF"/>
                </a:solidFill>
                <a:latin typeface="Arial" pitchFamily="34" charset="0"/>
                <a:ea typeface="华文细黑" pitchFamily="2" charset="-122"/>
              </a:rPr>
              <a:t>:32-35pt  </a:t>
            </a:r>
            <a:endParaRPr lang="zh-CN" altLang="en-US"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颜色</a:t>
            </a:r>
            <a:r>
              <a:rPr lang="en-US" altLang="zh-CN" sz="1100" b="0">
                <a:solidFill>
                  <a:srgbClr val="FFFFFF"/>
                </a:solidFill>
                <a:latin typeface="Arial" pitchFamily="34" charset="0"/>
                <a:ea typeface="华文细黑" pitchFamily="2" charset="-122"/>
              </a:rPr>
              <a:t>: R153 G0 B0</a:t>
            </a:r>
          </a:p>
          <a:p>
            <a:pPr algn="r" defTabSz="801688">
              <a:lnSpc>
                <a:spcPct val="125000"/>
              </a:lnSpc>
              <a:buClr>
                <a:srgbClr val="0000CC"/>
              </a:buClr>
              <a:buFont typeface="Wingdings" pitchFamily="2" charset="2"/>
              <a:buNone/>
              <a:defRPr/>
            </a:pPr>
            <a:r>
              <a:rPr lang="zh-CN" altLang="en-US" sz="1100" b="0">
                <a:solidFill>
                  <a:srgbClr val="FFFFFF"/>
                </a:solidFill>
                <a:ea typeface="华文细黑" pitchFamily="2" charset="-122"/>
              </a:rPr>
              <a:t>内部使用字体 </a:t>
            </a:r>
            <a:r>
              <a:rPr lang="en-US" altLang="zh-CN" sz="1100" b="0">
                <a:solidFill>
                  <a:srgbClr val="FFFFFF"/>
                </a:solidFill>
                <a:ea typeface="华文细黑" pitchFamily="2" charset="-122"/>
              </a:rPr>
              <a:t>:</a:t>
            </a:r>
          </a:p>
          <a:p>
            <a:pPr algn="r" defTabSz="801688">
              <a:lnSpc>
                <a:spcPct val="125000"/>
              </a:lnSpc>
              <a:buClr>
                <a:srgbClr val="0000CC"/>
              </a:buClr>
              <a:buFont typeface="Wingdings" pitchFamily="2" charset="2"/>
              <a:buNone/>
              <a:defRPr/>
            </a:pPr>
            <a:r>
              <a:rPr lang="en-US" altLang="zh-CN" sz="1100" b="0">
                <a:solidFill>
                  <a:srgbClr val="FFFFFF"/>
                </a:solidFill>
                <a:ea typeface="华文细黑" pitchFamily="2" charset="-122"/>
              </a:rPr>
              <a:t>FrutigerNext LT Medium</a:t>
            </a:r>
          </a:p>
          <a:p>
            <a:pPr algn="r" defTabSz="801688">
              <a:lnSpc>
                <a:spcPct val="125000"/>
              </a:lnSpc>
              <a:buClr>
                <a:srgbClr val="0000CC"/>
              </a:buClr>
              <a:buFont typeface="Wingdings" pitchFamily="2" charset="2"/>
              <a:buNone/>
              <a:defRPr/>
            </a:pPr>
            <a:r>
              <a:rPr lang="zh-CN" altLang="en-US" sz="1100" b="0">
                <a:solidFill>
                  <a:srgbClr val="FFFFFF"/>
                </a:solidFill>
                <a:ea typeface="华文细黑" pitchFamily="2" charset="-122"/>
              </a:rPr>
              <a:t>外部使用字体 </a:t>
            </a:r>
            <a:r>
              <a:rPr lang="en-US" altLang="zh-CN" sz="1100" b="0">
                <a:solidFill>
                  <a:srgbClr val="FFFFFF"/>
                </a:solidFill>
                <a:ea typeface="华文细黑" pitchFamily="2" charset="-122"/>
              </a:rPr>
              <a:t>: Arial</a:t>
            </a:r>
          </a:p>
          <a:p>
            <a:pPr algn="r" defTabSz="801688">
              <a:lnSpc>
                <a:spcPct val="75000"/>
              </a:lnSpc>
              <a:buClr>
                <a:srgbClr val="0000CC"/>
              </a:buClr>
              <a:buFont typeface="Wingdings" pitchFamily="2" charset="2"/>
              <a:buNone/>
              <a:defRPr/>
            </a:pPr>
            <a:endParaRPr lang="en-US" altLang="zh-CN"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中文标题</a:t>
            </a:r>
            <a:r>
              <a:rPr lang="en-US" altLang="zh-CN" sz="1100" b="0">
                <a:solidFill>
                  <a:srgbClr val="FFFFFF"/>
                </a:solidFill>
                <a:latin typeface="Arial" pitchFamily="34" charset="0"/>
                <a:ea typeface="华文细黑" pitchFamily="2" charset="-122"/>
              </a:rPr>
              <a:t>:30-32pt  </a:t>
            </a:r>
            <a:endParaRPr lang="zh-CN" altLang="en-US"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颜色</a:t>
            </a:r>
            <a:r>
              <a:rPr lang="en-US" altLang="zh-CN" sz="1100" b="0">
                <a:solidFill>
                  <a:srgbClr val="FFFFFF"/>
                </a:solidFill>
                <a:latin typeface="Arial" pitchFamily="34" charset="0"/>
                <a:ea typeface="华文细黑" pitchFamily="2" charset="-122"/>
              </a:rPr>
              <a:t>: R153 G0 B0</a:t>
            </a:r>
          </a:p>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字体</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黑体</a:t>
            </a:r>
          </a:p>
          <a:p>
            <a:pPr algn="r" defTabSz="801688">
              <a:lnSpc>
                <a:spcPct val="125000"/>
              </a:lnSpc>
              <a:buClr>
                <a:srgbClr val="0000CC"/>
              </a:buClr>
              <a:buFont typeface="Wingdings" pitchFamily="2" charset="2"/>
              <a:buNone/>
              <a:defRPr/>
            </a:pPr>
            <a:endParaRPr lang="zh-CN" altLang="en-US"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endParaRPr lang="zh-CN" altLang="en-US"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endParaRPr lang="zh-CN" altLang="en-US"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英文正文</a:t>
            </a:r>
            <a:r>
              <a:rPr lang="en-US" altLang="zh-CN" sz="1100" b="0">
                <a:solidFill>
                  <a:srgbClr val="FFFFFF"/>
                </a:solidFill>
                <a:latin typeface="Arial" pitchFamily="34" charset="0"/>
                <a:ea typeface="华文细黑" pitchFamily="2" charset="-122"/>
              </a:rPr>
              <a:t>:20-22pt</a:t>
            </a:r>
          </a:p>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子目录 </a:t>
            </a:r>
            <a:r>
              <a:rPr lang="en-US" altLang="zh-CN" sz="1100" b="0">
                <a:solidFill>
                  <a:srgbClr val="FFFFFF"/>
                </a:solidFill>
                <a:latin typeface="Arial" pitchFamily="34" charset="0"/>
                <a:ea typeface="华文细黑" pitchFamily="2" charset="-122"/>
              </a:rPr>
              <a:t>(2-5</a:t>
            </a:r>
            <a:r>
              <a:rPr lang="zh-CN" altLang="en-US" sz="1100" b="0">
                <a:solidFill>
                  <a:srgbClr val="FFFFFF"/>
                </a:solidFill>
                <a:latin typeface="Arial" pitchFamily="34" charset="0"/>
                <a:ea typeface="华文细黑" pitchFamily="2" charset="-122"/>
              </a:rPr>
              <a:t>级</a:t>
            </a:r>
            <a:r>
              <a:rPr lang="en-US" altLang="zh-CN" sz="1100" b="0">
                <a:solidFill>
                  <a:srgbClr val="FFFFFF"/>
                </a:solidFill>
                <a:latin typeface="Arial" pitchFamily="34" charset="0"/>
                <a:ea typeface="华文细黑" pitchFamily="2" charset="-122"/>
              </a:rPr>
              <a:t>) :18pt  </a:t>
            </a:r>
          </a:p>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颜色</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黑色</a:t>
            </a:r>
          </a:p>
          <a:p>
            <a:pPr algn="r" defTabSz="801688">
              <a:lnSpc>
                <a:spcPct val="125000"/>
              </a:lnSpc>
              <a:buClr>
                <a:srgbClr val="0000CC"/>
              </a:buClr>
              <a:buFont typeface="Wingdings" pitchFamily="2" charset="2"/>
              <a:buNone/>
              <a:defRPr/>
            </a:pPr>
            <a:r>
              <a:rPr lang="zh-CN" altLang="en-US" sz="1100" b="0">
                <a:solidFill>
                  <a:srgbClr val="FFFFFF"/>
                </a:solidFill>
                <a:ea typeface="华文细黑" pitchFamily="2" charset="-122"/>
              </a:rPr>
              <a:t>内部使用字体 </a:t>
            </a:r>
            <a:r>
              <a:rPr lang="en-US" altLang="zh-CN" sz="1100" b="0">
                <a:solidFill>
                  <a:srgbClr val="FFFFFF"/>
                </a:solidFill>
                <a:ea typeface="华文细黑" pitchFamily="2" charset="-122"/>
              </a:rPr>
              <a:t>:</a:t>
            </a:r>
          </a:p>
          <a:p>
            <a:pPr algn="r" defTabSz="801688">
              <a:lnSpc>
                <a:spcPct val="125000"/>
              </a:lnSpc>
              <a:buClr>
                <a:srgbClr val="0000CC"/>
              </a:buClr>
              <a:buFont typeface="Wingdings" pitchFamily="2" charset="2"/>
              <a:buNone/>
              <a:defRPr/>
            </a:pPr>
            <a:r>
              <a:rPr lang="en-US" altLang="zh-CN" sz="1100" b="0">
                <a:solidFill>
                  <a:srgbClr val="FFFFFF"/>
                </a:solidFill>
                <a:ea typeface="华文细黑" pitchFamily="2" charset="-122"/>
              </a:rPr>
              <a:t>FrutigerNext LT Regular</a:t>
            </a:r>
          </a:p>
          <a:p>
            <a:pPr algn="r" defTabSz="801688">
              <a:lnSpc>
                <a:spcPct val="125000"/>
              </a:lnSpc>
              <a:buClr>
                <a:srgbClr val="0000CC"/>
              </a:buClr>
              <a:buFont typeface="Wingdings" pitchFamily="2" charset="2"/>
              <a:buNone/>
              <a:defRPr/>
            </a:pPr>
            <a:r>
              <a:rPr lang="zh-CN" altLang="en-US" sz="1100" b="0">
                <a:solidFill>
                  <a:srgbClr val="FFFFFF"/>
                </a:solidFill>
                <a:ea typeface="华文细黑" pitchFamily="2" charset="-122"/>
              </a:rPr>
              <a:t>外部使用字体 </a:t>
            </a:r>
            <a:r>
              <a:rPr lang="en-US" altLang="zh-CN" sz="1100" b="0">
                <a:solidFill>
                  <a:srgbClr val="FFFFFF"/>
                </a:solidFill>
                <a:ea typeface="华文细黑" pitchFamily="2" charset="-122"/>
              </a:rPr>
              <a:t>: Arial</a:t>
            </a:r>
          </a:p>
          <a:p>
            <a:pPr algn="r" defTabSz="801688">
              <a:lnSpc>
                <a:spcPct val="75000"/>
              </a:lnSpc>
              <a:buClr>
                <a:srgbClr val="0000CC"/>
              </a:buClr>
              <a:buFont typeface="Wingdings" pitchFamily="2" charset="2"/>
              <a:buNone/>
              <a:defRPr/>
            </a:pPr>
            <a:endParaRPr lang="en-US" altLang="zh-CN"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中文正文</a:t>
            </a:r>
            <a:r>
              <a:rPr lang="en-US" altLang="zh-CN" sz="1100" b="0">
                <a:solidFill>
                  <a:srgbClr val="FFFFFF"/>
                </a:solidFill>
                <a:latin typeface="Arial" pitchFamily="34" charset="0"/>
                <a:ea typeface="华文细黑" pitchFamily="2" charset="-122"/>
              </a:rPr>
              <a:t>:18-20pt</a:t>
            </a:r>
          </a:p>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子目录</a:t>
            </a:r>
            <a:r>
              <a:rPr lang="en-US" altLang="zh-CN" sz="1100" b="0">
                <a:solidFill>
                  <a:srgbClr val="FFFFFF"/>
                </a:solidFill>
                <a:latin typeface="Arial" pitchFamily="34" charset="0"/>
                <a:ea typeface="华文细黑" pitchFamily="2" charset="-122"/>
              </a:rPr>
              <a:t>(2-5</a:t>
            </a:r>
            <a:r>
              <a:rPr lang="zh-CN" altLang="en-US" sz="1100" b="0">
                <a:solidFill>
                  <a:srgbClr val="FFFFFF"/>
                </a:solidFill>
                <a:latin typeface="Arial" pitchFamily="34" charset="0"/>
                <a:ea typeface="华文细黑" pitchFamily="2" charset="-122"/>
              </a:rPr>
              <a:t>级</a:t>
            </a:r>
            <a:r>
              <a:rPr lang="en-US" altLang="zh-CN" sz="1100" b="0">
                <a:solidFill>
                  <a:srgbClr val="FFFFFF"/>
                </a:solidFill>
                <a:latin typeface="Arial" pitchFamily="34" charset="0"/>
                <a:ea typeface="华文细黑" pitchFamily="2" charset="-122"/>
              </a:rPr>
              <a:t>):18pt </a:t>
            </a:r>
            <a:endParaRPr lang="zh-CN" altLang="en-US"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颜色</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黑色</a:t>
            </a:r>
          </a:p>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字体</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细黑体 </a:t>
            </a:r>
          </a:p>
          <a:p>
            <a:pPr algn="r" defTabSz="801688">
              <a:lnSpc>
                <a:spcPct val="125000"/>
              </a:lnSpc>
              <a:buClr>
                <a:srgbClr val="0000CC"/>
              </a:buClr>
              <a:buFont typeface="Wingdings" pitchFamily="2" charset="2"/>
              <a:buNone/>
              <a:defRPr/>
            </a:pPr>
            <a:endParaRPr lang="zh-CN" altLang="en-US"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endParaRPr lang="zh-CN" altLang="en-US"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endParaRPr lang="en-US" altLang="zh-CN"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endParaRPr lang="en-US" altLang="zh-CN"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endParaRPr lang="zh-CN" altLang="en-US" sz="1100" b="0">
              <a:solidFill>
                <a:srgbClr val="000000"/>
              </a:solidFill>
              <a:latin typeface="Arial" pitchFamily="34" charset="0"/>
              <a:ea typeface="华文细黑" pitchFamily="2" charset="-122"/>
            </a:endParaRPr>
          </a:p>
        </p:txBody>
      </p:sp>
      <p:sp>
        <p:nvSpPr>
          <p:cNvPr id="28734" name="Rectangle 62"/>
          <p:cNvSpPr>
            <a:spLocks noChangeArrowheads="1"/>
          </p:cNvSpPr>
          <p:nvPr/>
        </p:nvSpPr>
        <p:spPr bwMode="auto">
          <a:xfrm>
            <a:off x="9199563" y="1423988"/>
            <a:ext cx="1049337" cy="2005012"/>
          </a:xfrm>
          <a:prstGeom prst="rect">
            <a:avLst/>
          </a:prstGeom>
          <a:noFill/>
          <a:ln w="9525">
            <a:noFill/>
            <a:miter lim="800000"/>
            <a:headEnd/>
            <a:tailEnd/>
          </a:ln>
          <a:effectLst/>
        </p:spPr>
        <p:txBody>
          <a:bodyPr lIns="80124" tIns="40063" rIns="80124" bIns="40063"/>
          <a:lstStyle/>
          <a:p>
            <a:pPr algn="l" defTabSz="801688">
              <a:lnSpc>
                <a:spcPct val="120000"/>
              </a:lnSpc>
              <a:buClr>
                <a:srgbClr val="0000CC"/>
              </a:buClr>
              <a:buFont typeface="Wingdings" pitchFamily="2" charset="2"/>
              <a:buNone/>
              <a:defRPr/>
            </a:pPr>
            <a:r>
              <a:rPr lang="zh-CN" altLang="en-US" sz="1100" b="0">
                <a:solidFill>
                  <a:srgbClr val="FFFFFF"/>
                </a:solidFill>
                <a:latin typeface="华文细黑" pitchFamily="2" charset="-122"/>
                <a:ea typeface="华文细黑" pitchFamily="2" charset="-122"/>
              </a:rPr>
              <a:t>配色参考方案：</a:t>
            </a:r>
          </a:p>
          <a:p>
            <a:pPr algn="l" defTabSz="801688">
              <a:lnSpc>
                <a:spcPct val="120000"/>
              </a:lnSpc>
              <a:buClr>
                <a:srgbClr val="0000CC"/>
              </a:buClr>
              <a:buFont typeface="Wingdings" pitchFamily="2" charset="2"/>
              <a:buNone/>
              <a:defRPr/>
            </a:pPr>
            <a:r>
              <a:rPr lang="zh-CN" altLang="en-US" sz="1100" b="0">
                <a:solidFill>
                  <a:srgbClr val="FFFFFF"/>
                </a:solidFill>
                <a:latin typeface="华文细黑" pitchFamily="2" charset="-122"/>
                <a:ea typeface="华文细黑" pitchFamily="2" charset="-122"/>
              </a:rPr>
              <a:t>建议同一页面内不超过四种颜色，以下是</a:t>
            </a:r>
            <a:r>
              <a:rPr lang="en-US" altLang="zh-CN" sz="1100" b="0">
                <a:solidFill>
                  <a:srgbClr val="FFFFFF"/>
                </a:solidFill>
                <a:latin typeface="华文细黑" pitchFamily="2" charset="-122"/>
                <a:ea typeface="华文细黑" pitchFamily="2" charset="-122"/>
              </a:rPr>
              <a:t>13</a:t>
            </a:r>
            <a:r>
              <a:rPr lang="zh-CN" altLang="en-US" sz="1100" b="0">
                <a:solidFill>
                  <a:srgbClr val="FFFFFF"/>
                </a:solidFill>
                <a:latin typeface="华文细黑" pitchFamily="2" charset="-122"/>
                <a:ea typeface="华文细黑" pitchFamily="2" charset="-122"/>
              </a:rPr>
              <a:t>组配色方案，同一页面内只选择一组使用。（仅供参考）</a:t>
            </a:r>
          </a:p>
          <a:p>
            <a:pPr algn="l" defTabSz="801688">
              <a:lnSpc>
                <a:spcPct val="125000"/>
              </a:lnSpc>
              <a:buClr>
                <a:srgbClr val="0000CC"/>
              </a:buClr>
              <a:buFont typeface="Wingdings" pitchFamily="2" charset="2"/>
              <a:buNone/>
              <a:defRPr/>
            </a:pPr>
            <a:endParaRPr lang="en-US" altLang="zh-CN" sz="1100" b="0">
              <a:solidFill>
                <a:srgbClr val="FFFFFF"/>
              </a:solidFill>
              <a:latin typeface="华文细黑" pitchFamily="2" charset="-122"/>
              <a:ea typeface="华文细黑" pitchFamily="2" charset="-122"/>
            </a:endParaRPr>
          </a:p>
          <a:p>
            <a:pPr algn="l" defTabSz="801688">
              <a:lnSpc>
                <a:spcPct val="125000"/>
              </a:lnSpc>
              <a:buClr>
                <a:srgbClr val="0000CC"/>
              </a:buClr>
              <a:buFont typeface="Wingdings" pitchFamily="2" charset="2"/>
              <a:buChar char="p"/>
              <a:defRPr/>
            </a:pPr>
            <a:endParaRPr lang="en-US" altLang="zh-CN" sz="1100" b="0">
              <a:solidFill>
                <a:srgbClr val="FFFFFF"/>
              </a:solidFill>
              <a:latin typeface="华文细黑" pitchFamily="2" charset="-122"/>
              <a:ea typeface="华文细黑" pitchFamily="2" charset="-122"/>
            </a:endParaRPr>
          </a:p>
          <a:p>
            <a:pPr algn="l" defTabSz="801688">
              <a:lnSpc>
                <a:spcPct val="125000"/>
              </a:lnSpc>
              <a:buClr>
                <a:srgbClr val="0000CC"/>
              </a:buClr>
              <a:buFont typeface="Wingdings" pitchFamily="2" charset="2"/>
              <a:buChar char="p"/>
              <a:defRPr/>
            </a:pPr>
            <a:endParaRPr lang="zh-CN" altLang="en-US" sz="1100" b="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9199563" y="-61913"/>
            <a:ext cx="1049337" cy="838201"/>
          </a:xfrm>
          <a:prstGeom prst="rect">
            <a:avLst/>
          </a:prstGeom>
          <a:noFill/>
          <a:ln w="9525">
            <a:noFill/>
            <a:miter lim="800000"/>
            <a:headEnd/>
            <a:tailEnd/>
          </a:ln>
          <a:effectLst/>
        </p:spPr>
        <p:txBody>
          <a:bodyPr lIns="80124" tIns="40063" rIns="80124" bIns="40063"/>
          <a:lstStyle/>
          <a:p>
            <a:pPr algn="l" defTabSz="801688">
              <a:lnSpc>
                <a:spcPct val="120000"/>
              </a:lnSpc>
              <a:buClr>
                <a:srgbClr val="0000CC"/>
              </a:buClr>
              <a:buFont typeface="Wingdings" pitchFamily="2" charset="2"/>
              <a:buNone/>
              <a:defRPr/>
            </a:pPr>
            <a:r>
              <a:rPr lang="zh-CN" altLang="en-US" sz="1100" b="0">
                <a:solidFill>
                  <a:srgbClr val="FFFFFF"/>
                </a:solidFill>
                <a:latin typeface="华文细黑" pitchFamily="2" charset="-122"/>
                <a:ea typeface="华文细黑" pitchFamily="2" charset="-122"/>
              </a:rPr>
              <a:t>客户或者合作伙伴的标志放在右上角</a:t>
            </a:r>
            <a:r>
              <a:rPr lang="en-US" altLang="zh-CN" sz="1100" b="0">
                <a:solidFill>
                  <a:srgbClr val="FFFFFF"/>
                </a:solidFill>
                <a:latin typeface="华文细黑" pitchFamily="2" charset="-122"/>
                <a:ea typeface="华文细黑" pitchFamily="2" charset="-122"/>
              </a:rPr>
              <a:t>.</a:t>
            </a:r>
          </a:p>
          <a:p>
            <a:pPr algn="l" defTabSz="801688">
              <a:lnSpc>
                <a:spcPct val="125000"/>
              </a:lnSpc>
              <a:buClr>
                <a:srgbClr val="0000CC"/>
              </a:buClr>
              <a:buFont typeface="Wingdings" pitchFamily="2" charset="2"/>
              <a:buNone/>
              <a:defRPr/>
            </a:pPr>
            <a:endParaRPr lang="en-US" altLang="zh-CN" sz="1100" b="0">
              <a:solidFill>
                <a:srgbClr val="FFFFFF"/>
              </a:solidFill>
              <a:latin typeface="华文细黑" pitchFamily="2" charset="-122"/>
              <a:ea typeface="华文细黑" pitchFamily="2" charset="-122"/>
            </a:endParaRPr>
          </a:p>
          <a:p>
            <a:pPr algn="l" defTabSz="801688">
              <a:lnSpc>
                <a:spcPct val="125000"/>
              </a:lnSpc>
              <a:buClr>
                <a:srgbClr val="0000CC"/>
              </a:buClr>
              <a:buFont typeface="Wingdings" pitchFamily="2" charset="2"/>
              <a:buChar char="p"/>
              <a:defRPr/>
            </a:pPr>
            <a:endParaRPr lang="en-US" altLang="zh-CN" sz="1100" b="0">
              <a:solidFill>
                <a:srgbClr val="FFFFFF"/>
              </a:solidFill>
              <a:latin typeface="华文细黑" pitchFamily="2" charset="-122"/>
              <a:ea typeface="华文细黑" pitchFamily="2" charset="-122"/>
            </a:endParaRPr>
          </a:p>
          <a:p>
            <a:pPr algn="l" defTabSz="801688">
              <a:lnSpc>
                <a:spcPct val="125000"/>
              </a:lnSpc>
              <a:buClr>
                <a:srgbClr val="0000CC"/>
              </a:buClr>
              <a:buFont typeface="Wingdings" pitchFamily="2" charset="2"/>
              <a:buChar char="p"/>
              <a:defRPr/>
            </a:pPr>
            <a:endParaRPr lang="zh-CN" altLang="en-US" sz="1100" b="0">
              <a:solidFill>
                <a:srgbClr val="FFFFFF"/>
              </a:solidFill>
              <a:latin typeface="华文细黑" pitchFamily="2" charset="-122"/>
              <a:ea typeface="华文细黑" pitchFamily="2" charset="-122"/>
            </a:endParaRPr>
          </a:p>
        </p:txBody>
      </p:sp>
      <p:sp>
        <p:nvSpPr>
          <p:cNvPr id="1035" name="Rectangle 68"/>
          <p:cNvSpPr>
            <a:spLocks noGrp="1" noChangeArrowheads="1"/>
          </p:cNvSpPr>
          <p:nvPr>
            <p:ph type="body" idx="1"/>
          </p:nvPr>
        </p:nvSpPr>
        <p:spPr bwMode="auto">
          <a:xfrm>
            <a:off x="395288" y="1196975"/>
            <a:ext cx="8280400" cy="4895850"/>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9269413" y="3429000"/>
            <a:ext cx="919162" cy="349091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ndParaRPr>
          </a:p>
        </p:txBody>
      </p:sp>
      <p:grpSp>
        <p:nvGrpSpPr>
          <p:cNvPr id="2" name="Group 81"/>
          <p:cNvGrpSpPr>
            <a:grpSpLocks/>
          </p:cNvGrpSpPr>
          <p:nvPr/>
        </p:nvGrpSpPr>
        <p:grpSpPr bwMode="auto">
          <a:xfrm>
            <a:off x="9355138" y="3789363"/>
            <a:ext cx="739775"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3" name="Group 86"/>
          <p:cNvGrpSpPr>
            <a:grpSpLocks/>
          </p:cNvGrpSpPr>
          <p:nvPr/>
        </p:nvGrpSpPr>
        <p:grpSpPr bwMode="auto">
          <a:xfrm>
            <a:off x="9355138" y="4005263"/>
            <a:ext cx="739775"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4" name="Group 91"/>
          <p:cNvGrpSpPr>
            <a:grpSpLocks/>
          </p:cNvGrpSpPr>
          <p:nvPr/>
        </p:nvGrpSpPr>
        <p:grpSpPr bwMode="auto">
          <a:xfrm>
            <a:off x="9355138" y="4221163"/>
            <a:ext cx="739775"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5" name="Group 96"/>
          <p:cNvGrpSpPr>
            <a:grpSpLocks/>
          </p:cNvGrpSpPr>
          <p:nvPr/>
        </p:nvGrpSpPr>
        <p:grpSpPr bwMode="auto">
          <a:xfrm>
            <a:off x="9355138" y="3573463"/>
            <a:ext cx="739775"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6" name="Group 101"/>
          <p:cNvGrpSpPr>
            <a:grpSpLocks/>
          </p:cNvGrpSpPr>
          <p:nvPr/>
        </p:nvGrpSpPr>
        <p:grpSpPr bwMode="auto">
          <a:xfrm>
            <a:off x="9355138" y="4581525"/>
            <a:ext cx="739775"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7" name="Group 106"/>
          <p:cNvGrpSpPr>
            <a:grpSpLocks/>
          </p:cNvGrpSpPr>
          <p:nvPr/>
        </p:nvGrpSpPr>
        <p:grpSpPr bwMode="auto">
          <a:xfrm>
            <a:off x="9355138" y="4797425"/>
            <a:ext cx="739775"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8" name="Group 111"/>
          <p:cNvGrpSpPr>
            <a:grpSpLocks/>
          </p:cNvGrpSpPr>
          <p:nvPr/>
        </p:nvGrpSpPr>
        <p:grpSpPr bwMode="auto">
          <a:xfrm>
            <a:off x="9355138" y="5013325"/>
            <a:ext cx="739775"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9" name="Group 116"/>
          <p:cNvGrpSpPr>
            <a:grpSpLocks/>
          </p:cNvGrpSpPr>
          <p:nvPr/>
        </p:nvGrpSpPr>
        <p:grpSpPr bwMode="auto">
          <a:xfrm>
            <a:off x="9355138" y="5373688"/>
            <a:ext cx="739775"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10" name="Group 121"/>
          <p:cNvGrpSpPr>
            <a:grpSpLocks/>
          </p:cNvGrpSpPr>
          <p:nvPr/>
        </p:nvGrpSpPr>
        <p:grpSpPr bwMode="auto">
          <a:xfrm>
            <a:off x="9355138" y="5589588"/>
            <a:ext cx="739775"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11" name="Group 126"/>
          <p:cNvGrpSpPr>
            <a:grpSpLocks/>
          </p:cNvGrpSpPr>
          <p:nvPr/>
        </p:nvGrpSpPr>
        <p:grpSpPr bwMode="auto">
          <a:xfrm>
            <a:off x="9355138" y="5805488"/>
            <a:ext cx="739775"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12" name="Group 131"/>
          <p:cNvGrpSpPr>
            <a:grpSpLocks/>
          </p:cNvGrpSpPr>
          <p:nvPr/>
        </p:nvGrpSpPr>
        <p:grpSpPr bwMode="auto">
          <a:xfrm>
            <a:off x="9355138" y="6165850"/>
            <a:ext cx="739775"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13" name="Group 136"/>
          <p:cNvGrpSpPr>
            <a:grpSpLocks/>
          </p:cNvGrpSpPr>
          <p:nvPr/>
        </p:nvGrpSpPr>
        <p:grpSpPr bwMode="auto">
          <a:xfrm>
            <a:off x="9355138" y="6391275"/>
            <a:ext cx="739775"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14" name="Group 141"/>
          <p:cNvGrpSpPr>
            <a:grpSpLocks/>
          </p:cNvGrpSpPr>
          <p:nvPr/>
        </p:nvGrpSpPr>
        <p:grpSpPr bwMode="auto">
          <a:xfrm>
            <a:off x="9355138" y="6615113"/>
            <a:ext cx="739775"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ndParaRPr>
            </a:p>
          </p:txBody>
        </p:sp>
      </p:grpSp>
    </p:spTree>
  </p:cSld>
  <p:clrMap bg1="lt1" tx1="dk1" bg2="lt2" tx2="dk2" accent1="accent1" accent2="accent2" accent3="accent3" accent4="accent4" accent5="accent5" accent6="accent6" hlink="hlink" folHlink="folHlink"/>
  <p:sldLayoutIdLst>
    <p:sldLayoutId id="2147484425" r:id="rId1"/>
    <p:sldLayoutId id="2147484426" r:id="rId2"/>
    <p:sldLayoutId id="2147484427" r:id="rId3"/>
    <p:sldLayoutId id="2147484454" r:id="rId4"/>
    <p:sldLayoutId id="2147484455" r:id="rId5"/>
  </p:sldLayoutIdLst>
  <p:hf sldNum="0" hdr="0" ftr="0" dt="0"/>
  <p:txStyles>
    <p:titleStyle>
      <a:lvl1pPr algn="l" defTabSz="801688" rtl="0" eaLnBrk="0" fontAlgn="base" hangingPunct="0">
        <a:spcBef>
          <a:spcPct val="0"/>
        </a:spcBef>
        <a:spcAft>
          <a:spcPct val="0"/>
        </a:spcAft>
        <a:defRPr sz="3000">
          <a:solidFill>
            <a:srgbClr val="990000"/>
          </a:solidFill>
          <a:latin typeface="+mj-lt"/>
          <a:ea typeface="+mj-ea"/>
          <a:cs typeface="+mj-cs"/>
        </a:defRPr>
      </a:lvl1pPr>
      <a:lvl2pPr algn="l" defTabSz="801688"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300038" indent="-300038" algn="l" defTabSz="801688" rtl="0" eaLnBrk="0" fontAlgn="base" hangingPunct="0">
        <a:lnSpc>
          <a:spcPct val="140000"/>
        </a:lnSpc>
        <a:spcBef>
          <a:spcPct val="0"/>
        </a:spcBef>
        <a:spcAft>
          <a:spcPct val="0"/>
        </a:spcAft>
        <a:buClr>
          <a:srgbClr val="0000CC"/>
        </a:buClr>
        <a:buFont typeface="Wingdings" pitchFamily="2" charset="2"/>
        <a:buChar char="p"/>
        <a:defRPr sz="2000" b="1">
          <a:solidFill>
            <a:schemeClr val="tx1"/>
          </a:solidFill>
          <a:latin typeface="+mn-lt"/>
          <a:ea typeface="+mn-ea"/>
          <a:cs typeface="+mn-cs"/>
        </a:defRPr>
      </a:lvl1pPr>
      <a:lvl2pPr marL="652463" indent="-250825" algn="l" defTabSz="801688" rtl="0" eaLnBrk="0" fontAlgn="base" hangingPunct="0">
        <a:lnSpc>
          <a:spcPct val="140000"/>
        </a:lnSpc>
        <a:spcBef>
          <a:spcPct val="0"/>
        </a:spcBef>
        <a:spcAft>
          <a:spcPct val="0"/>
        </a:spcAft>
        <a:buClr>
          <a:srgbClr val="FF3300"/>
        </a:buClr>
        <a:buSzPct val="80000"/>
        <a:buFont typeface="Wingdings" pitchFamily="2" charset="2"/>
        <a:buChar char="l"/>
        <a:defRPr>
          <a:solidFill>
            <a:schemeClr val="tx1"/>
          </a:solidFill>
          <a:latin typeface="+mn-lt"/>
          <a:ea typeface="+mn-ea"/>
        </a:defRPr>
      </a:lvl2pPr>
      <a:lvl3pPr marL="1003300" indent="-201613" algn="l" defTabSz="801688" rtl="0" eaLnBrk="0" fontAlgn="base" hangingPunct="0">
        <a:lnSpc>
          <a:spcPct val="140000"/>
        </a:lnSpc>
        <a:spcBef>
          <a:spcPct val="0"/>
        </a:spcBef>
        <a:spcAft>
          <a:spcPct val="0"/>
        </a:spcAft>
        <a:buClr>
          <a:srgbClr val="0000CC"/>
        </a:buClr>
        <a:buSzPct val="60000"/>
        <a:buFont typeface="Wingdings" pitchFamily="2" charset="2"/>
        <a:buChar char="Ø"/>
        <a:defRPr sz="1600">
          <a:solidFill>
            <a:schemeClr val="tx1"/>
          </a:solidFill>
          <a:latin typeface="FrutigerNext LT Light" pitchFamily="34" charset="0"/>
          <a:ea typeface="+mn-ea"/>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7" cstate="print"/>
          <a:srcRect/>
          <a:stretch>
            <a:fillRect/>
          </a:stretch>
        </p:blipFill>
        <p:spPr bwMode="auto">
          <a:xfrm>
            <a:off x="0" y="6224588"/>
            <a:ext cx="9150350" cy="636587"/>
          </a:xfrm>
          <a:prstGeom prst="rect">
            <a:avLst/>
          </a:prstGeom>
          <a:noFill/>
          <a:ln w="9525">
            <a:noFill/>
            <a:miter lim="800000"/>
            <a:headEnd/>
            <a:tailEnd/>
          </a:ln>
        </p:spPr>
      </p:pic>
      <p:sp>
        <p:nvSpPr>
          <p:cNvPr id="28680" name="Text Box 8"/>
          <p:cNvSpPr txBox="1">
            <a:spLocks noChangeArrowheads="1"/>
          </p:cNvSpPr>
          <p:nvPr/>
        </p:nvSpPr>
        <p:spPr bwMode="auto">
          <a:xfrm>
            <a:off x="652463" y="6438900"/>
            <a:ext cx="2619375" cy="261938"/>
          </a:xfrm>
          <a:prstGeom prst="rect">
            <a:avLst/>
          </a:prstGeom>
          <a:noFill/>
          <a:ln w="9525">
            <a:noFill/>
            <a:miter lim="800000"/>
            <a:headEnd/>
            <a:tailEnd/>
          </a:ln>
        </p:spPr>
        <p:txBody>
          <a:bodyPr wrap="none" lIns="80124" tIns="40063" rIns="80124" bIns="40063">
            <a:spAutoFit/>
          </a:bodyPr>
          <a:lstStyle/>
          <a:p>
            <a:pPr algn="l" defTabSz="801688" eaLnBrk="0" hangingPunct="0">
              <a:defRPr/>
            </a:pPr>
            <a:r>
              <a:rPr lang="en-US" altLang="zh-CN" sz="1200" b="0">
                <a:solidFill>
                  <a:srgbClr val="000000"/>
                </a:solidFill>
                <a:latin typeface="FrutigerNext LT Bold" pitchFamily="-92" charset="0"/>
              </a:rPr>
              <a:t>HUAWEI TECHNOLOGIES CO., LTD.</a:t>
            </a:r>
            <a:endParaRPr lang="en-US" altLang="zh-CN" sz="2200" b="0">
              <a:solidFill>
                <a:srgbClr val="000000"/>
              </a:solidFill>
              <a:latin typeface="Arial" pitchFamily="34" charset="0"/>
            </a:endParaRPr>
          </a:p>
        </p:txBody>
      </p:sp>
      <p:pic>
        <p:nvPicPr>
          <p:cNvPr id="1028" name="Picture 9" descr="8"/>
          <p:cNvPicPr>
            <a:picLocks noChangeAspect="1" noChangeArrowheads="1"/>
          </p:cNvPicPr>
          <p:nvPr/>
        </p:nvPicPr>
        <p:blipFill>
          <a:blip r:embed="rId8" cstate="print"/>
          <a:srcRect/>
          <a:stretch>
            <a:fillRect/>
          </a:stretch>
        </p:blipFill>
        <p:spPr bwMode="auto">
          <a:xfrm>
            <a:off x="7508875" y="6399213"/>
            <a:ext cx="1311275"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6361113" y="6502400"/>
            <a:ext cx="2097087"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eaLnBrk="0" hangingPunct="0">
              <a:lnSpc>
                <a:spcPct val="85000"/>
              </a:lnSpc>
              <a:defRPr sz="1200" b="0">
                <a:latin typeface="FrutigerNext LT Bold" pitchFamily="-92" charset="0"/>
              </a:defRPr>
            </a:lvl1pPr>
          </a:lstStyle>
          <a:p>
            <a:pPr>
              <a:defRPr/>
            </a:pPr>
            <a:r>
              <a:rPr lang="en-US" altLang="zh-CN" smtClean="0">
                <a:solidFill>
                  <a:srgbClr val="000000"/>
                </a:solidFill>
              </a:rPr>
              <a:t>Page ‹#›</a:t>
            </a:r>
            <a:endParaRPr lang="en-GB" altLang="zh-CN">
              <a:solidFill>
                <a:srgbClr val="000000"/>
              </a:solidFill>
            </a:endParaRPr>
          </a:p>
        </p:txBody>
      </p:sp>
      <p:sp>
        <p:nvSpPr>
          <p:cNvPr id="1030" name="Rectangle 13"/>
          <p:cNvSpPr>
            <a:spLocks noGrp="1" noChangeArrowheads="1"/>
          </p:cNvSpPr>
          <p:nvPr>
            <p:ph type="title"/>
          </p:nvPr>
        </p:nvSpPr>
        <p:spPr bwMode="auto">
          <a:xfrm>
            <a:off x="395288" y="190500"/>
            <a:ext cx="8280400" cy="646113"/>
          </a:xfrm>
          <a:prstGeom prst="rect">
            <a:avLst/>
          </a:prstGeom>
          <a:noFill/>
          <a:ln w="9525">
            <a:noFill/>
            <a:miter lim="800000"/>
            <a:headEnd/>
            <a:tailEnd/>
          </a:ln>
        </p:spPr>
        <p:txBody>
          <a:bodyPr vert="horz" wrap="square" lIns="80139" tIns="40069" rIns="80139" bIns="4006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3892550" y="6438900"/>
            <a:ext cx="1625600" cy="261938"/>
          </a:xfrm>
          <a:prstGeom prst="rect">
            <a:avLst/>
          </a:prstGeom>
          <a:noFill/>
          <a:ln w="9525" algn="ctr">
            <a:noFill/>
            <a:miter lim="800000"/>
            <a:headEnd/>
            <a:tailEnd/>
          </a:ln>
          <a:effectLst/>
        </p:spPr>
        <p:txBody>
          <a:bodyPr wrap="none" lIns="80092" tIns="40044" rIns="80092" bIns="40044">
            <a:spAutoFit/>
          </a:bodyPr>
          <a:lstStyle/>
          <a:p>
            <a:pPr algn="l" defTabSz="801688" eaLnBrk="0" hangingPunct="0">
              <a:defRPr/>
            </a:pPr>
            <a:r>
              <a:rPr lang="en-US" altLang="zh-CN" sz="1200" b="0">
                <a:solidFill>
                  <a:srgbClr val="000000"/>
                </a:solidFill>
                <a:latin typeface="FrutigerNext LT Bold" pitchFamily="-92" charset="0"/>
                <a:ea typeface="ＭＳ Ｐゴシック" pitchFamily="34" charset="-128"/>
              </a:rPr>
              <a:t>Huawei Confidential </a:t>
            </a:r>
          </a:p>
        </p:txBody>
      </p:sp>
      <p:sp>
        <p:nvSpPr>
          <p:cNvPr id="28694" name="Rectangle 22"/>
          <p:cNvSpPr>
            <a:spLocks noChangeArrowheads="1"/>
          </p:cNvSpPr>
          <p:nvPr/>
        </p:nvSpPr>
        <p:spPr bwMode="auto">
          <a:xfrm>
            <a:off x="-1908175" y="528638"/>
            <a:ext cx="1844675" cy="5307012"/>
          </a:xfrm>
          <a:prstGeom prst="rect">
            <a:avLst/>
          </a:prstGeom>
          <a:noFill/>
          <a:ln w="9525">
            <a:noFill/>
            <a:miter lim="800000"/>
            <a:headEnd/>
            <a:tailEnd/>
          </a:ln>
          <a:effectLst/>
        </p:spPr>
        <p:txBody>
          <a:bodyPr lIns="80124" tIns="40063" rIns="80124" bIns="40063"/>
          <a:lstStyle/>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英文标题</a:t>
            </a:r>
            <a:r>
              <a:rPr lang="en-US" altLang="zh-CN" sz="1100" b="0">
                <a:solidFill>
                  <a:srgbClr val="FFFFFF"/>
                </a:solidFill>
                <a:latin typeface="Arial" pitchFamily="34" charset="0"/>
                <a:ea typeface="华文细黑" pitchFamily="2" charset="-122"/>
              </a:rPr>
              <a:t>:32-35pt  </a:t>
            </a:r>
            <a:endParaRPr lang="zh-CN" altLang="en-US"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颜色</a:t>
            </a:r>
            <a:r>
              <a:rPr lang="en-US" altLang="zh-CN" sz="1100" b="0">
                <a:solidFill>
                  <a:srgbClr val="FFFFFF"/>
                </a:solidFill>
                <a:latin typeface="Arial" pitchFamily="34" charset="0"/>
                <a:ea typeface="华文细黑" pitchFamily="2" charset="-122"/>
              </a:rPr>
              <a:t>: R153 G0 B0</a:t>
            </a:r>
          </a:p>
          <a:p>
            <a:pPr algn="r" defTabSz="801688">
              <a:lnSpc>
                <a:spcPct val="125000"/>
              </a:lnSpc>
              <a:buClr>
                <a:srgbClr val="0000CC"/>
              </a:buClr>
              <a:buFont typeface="Wingdings" pitchFamily="2" charset="2"/>
              <a:buNone/>
              <a:defRPr/>
            </a:pPr>
            <a:r>
              <a:rPr lang="zh-CN" altLang="en-US" sz="1100" b="0">
                <a:solidFill>
                  <a:srgbClr val="FFFFFF"/>
                </a:solidFill>
                <a:ea typeface="华文细黑" pitchFamily="2" charset="-122"/>
              </a:rPr>
              <a:t>内部使用字体 </a:t>
            </a:r>
            <a:r>
              <a:rPr lang="en-US" altLang="zh-CN" sz="1100" b="0">
                <a:solidFill>
                  <a:srgbClr val="FFFFFF"/>
                </a:solidFill>
                <a:ea typeface="华文细黑" pitchFamily="2" charset="-122"/>
              </a:rPr>
              <a:t>:</a:t>
            </a:r>
          </a:p>
          <a:p>
            <a:pPr algn="r" defTabSz="801688">
              <a:lnSpc>
                <a:spcPct val="125000"/>
              </a:lnSpc>
              <a:buClr>
                <a:srgbClr val="0000CC"/>
              </a:buClr>
              <a:buFont typeface="Wingdings" pitchFamily="2" charset="2"/>
              <a:buNone/>
              <a:defRPr/>
            </a:pPr>
            <a:r>
              <a:rPr lang="en-US" altLang="zh-CN" sz="1100" b="0">
                <a:solidFill>
                  <a:srgbClr val="FFFFFF"/>
                </a:solidFill>
                <a:ea typeface="华文细黑" pitchFamily="2" charset="-122"/>
              </a:rPr>
              <a:t>FrutigerNext LT Medium</a:t>
            </a:r>
          </a:p>
          <a:p>
            <a:pPr algn="r" defTabSz="801688">
              <a:lnSpc>
                <a:spcPct val="125000"/>
              </a:lnSpc>
              <a:buClr>
                <a:srgbClr val="0000CC"/>
              </a:buClr>
              <a:buFont typeface="Wingdings" pitchFamily="2" charset="2"/>
              <a:buNone/>
              <a:defRPr/>
            </a:pPr>
            <a:r>
              <a:rPr lang="zh-CN" altLang="en-US" sz="1100" b="0">
                <a:solidFill>
                  <a:srgbClr val="FFFFFF"/>
                </a:solidFill>
                <a:ea typeface="华文细黑" pitchFamily="2" charset="-122"/>
              </a:rPr>
              <a:t>外部使用字体 </a:t>
            </a:r>
            <a:r>
              <a:rPr lang="en-US" altLang="zh-CN" sz="1100" b="0">
                <a:solidFill>
                  <a:srgbClr val="FFFFFF"/>
                </a:solidFill>
                <a:ea typeface="华文细黑" pitchFamily="2" charset="-122"/>
              </a:rPr>
              <a:t>: Arial</a:t>
            </a:r>
          </a:p>
          <a:p>
            <a:pPr algn="r" defTabSz="801688">
              <a:lnSpc>
                <a:spcPct val="75000"/>
              </a:lnSpc>
              <a:buClr>
                <a:srgbClr val="0000CC"/>
              </a:buClr>
              <a:buFont typeface="Wingdings" pitchFamily="2" charset="2"/>
              <a:buNone/>
              <a:defRPr/>
            </a:pPr>
            <a:endParaRPr lang="en-US" altLang="zh-CN"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中文标题</a:t>
            </a:r>
            <a:r>
              <a:rPr lang="en-US" altLang="zh-CN" sz="1100" b="0">
                <a:solidFill>
                  <a:srgbClr val="FFFFFF"/>
                </a:solidFill>
                <a:latin typeface="Arial" pitchFamily="34" charset="0"/>
                <a:ea typeface="华文细黑" pitchFamily="2" charset="-122"/>
              </a:rPr>
              <a:t>:30-32pt  </a:t>
            </a:r>
            <a:endParaRPr lang="zh-CN" altLang="en-US"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颜色</a:t>
            </a:r>
            <a:r>
              <a:rPr lang="en-US" altLang="zh-CN" sz="1100" b="0">
                <a:solidFill>
                  <a:srgbClr val="FFFFFF"/>
                </a:solidFill>
                <a:latin typeface="Arial" pitchFamily="34" charset="0"/>
                <a:ea typeface="华文细黑" pitchFamily="2" charset="-122"/>
              </a:rPr>
              <a:t>: R153 G0 B0</a:t>
            </a:r>
          </a:p>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字体</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黑体</a:t>
            </a:r>
          </a:p>
          <a:p>
            <a:pPr algn="r" defTabSz="801688">
              <a:lnSpc>
                <a:spcPct val="125000"/>
              </a:lnSpc>
              <a:buClr>
                <a:srgbClr val="0000CC"/>
              </a:buClr>
              <a:buFont typeface="Wingdings" pitchFamily="2" charset="2"/>
              <a:buNone/>
              <a:defRPr/>
            </a:pPr>
            <a:endParaRPr lang="zh-CN" altLang="en-US"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endParaRPr lang="zh-CN" altLang="en-US"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endParaRPr lang="zh-CN" altLang="en-US"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英文正文</a:t>
            </a:r>
            <a:r>
              <a:rPr lang="en-US" altLang="zh-CN" sz="1100" b="0">
                <a:solidFill>
                  <a:srgbClr val="FFFFFF"/>
                </a:solidFill>
                <a:latin typeface="Arial" pitchFamily="34" charset="0"/>
                <a:ea typeface="华文细黑" pitchFamily="2" charset="-122"/>
              </a:rPr>
              <a:t>:20-22pt</a:t>
            </a:r>
          </a:p>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子目录 </a:t>
            </a:r>
            <a:r>
              <a:rPr lang="en-US" altLang="zh-CN" sz="1100" b="0">
                <a:solidFill>
                  <a:srgbClr val="FFFFFF"/>
                </a:solidFill>
                <a:latin typeface="Arial" pitchFamily="34" charset="0"/>
                <a:ea typeface="华文细黑" pitchFamily="2" charset="-122"/>
              </a:rPr>
              <a:t>(2-5</a:t>
            </a:r>
            <a:r>
              <a:rPr lang="zh-CN" altLang="en-US" sz="1100" b="0">
                <a:solidFill>
                  <a:srgbClr val="FFFFFF"/>
                </a:solidFill>
                <a:latin typeface="Arial" pitchFamily="34" charset="0"/>
                <a:ea typeface="华文细黑" pitchFamily="2" charset="-122"/>
              </a:rPr>
              <a:t>级</a:t>
            </a:r>
            <a:r>
              <a:rPr lang="en-US" altLang="zh-CN" sz="1100" b="0">
                <a:solidFill>
                  <a:srgbClr val="FFFFFF"/>
                </a:solidFill>
                <a:latin typeface="Arial" pitchFamily="34" charset="0"/>
                <a:ea typeface="华文细黑" pitchFamily="2" charset="-122"/>
              </a:rPr>
              <a:t>) :18pt  </a:t>
            </a:r>
          </a:p>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颜色</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黑色</a:t>
            </a:r>
          </a:p>
          <a:p>
            <a:pPr algn="r" defTabSz="801688">
              <a:lnSpc>
                <a:spcPct val="125000"/>
              </a:lnSpc>
              <a:buClr>
                <a:srgbClr val="0000CC"/>
              </a:buClr>
              <a:buFont typeface="Wingdings" pitchFamily="2" charset="2"/>
              <a:buNone/>
              <a:defRPr/>
            </a:pPr>
            <a:r>
              <a:rPr lang="zh-CN" altLang="en-US" sz="1100" b="0">
                <a:solidFill>
                  <a:srgbClr val="FFFFFF"/>
                </a:solidFill>
                <a:ea typeface="华文细黑" pitchFamily="2" charset="-122"/>
              </a:rPr>
              <a:t>内部使用字体 </a:t>
            </a:r>
            <a:r>
              <a:rPr lang="en-US" altLang="zh-CN" sz="1100" b="0">
                <a:solidFill>
                  <a:srgbClr val="FFFFFF"/>
                </a:solidFill>
                <a:ea typeface="华文细黑" pitchFamily="2" charset="-122"/>
              </a:rPr>
              <a:t>:</a:t>
            </a:r>
          </a:p>
          <a:p>
            <a:pPr algn="r" defTabSz="801688">
              <a:lnSpc>
                <a:spcPct val="125000"/>
              </a:lnSpc>
              <a:buClr>
                <a:srgbClr val="0000CC"/>
              </a:buClr>
              <a:buFont typeface="Wingdings" pitchFamily="2" charset="2"/>
              <a:buNone/>
              <a:defRPr/>
            </a:pPr>
            <a:r>
              <a:rPr lang="en-US" altLang="zh-CN" sz="1100" b="0">
                <a:solidFill>
                  <a:srgbClr val="FFFFFF"/>
                </a:solidFill>
                <a:ea typeface="华文细黑" pitchFamily="2" charset="-122"/>
              </a:rPr>
              <a:t>FrutigerNext LT Regular</a:t>
            </a:r>
          </a:p>
          <a:p>
            <a:pPr algn="r" defTabSz="801688">
              <a:lnSpc>
                <a:spcPct val="125000"/>
              </a:lnSpc>
              <a:buClr>
                <a:srgbClr val="0000CC"/>
              </a:buClr>
              <a:buFont typeface="Wingdings" pitchFamily="2" charset="2"/>
              <a:buNone/>
              <a:defRPr/>
            </a:pPr>
            <a:r>
              <a:rPr lang="zh-CN" altLang="en-US" sz="1100" b="0">
                <a:solidFill>
                  <a:srgbClr val="FFFFFF"/>
                </a:solidFill>
                <a:ea typeface="华文细黑" pitchFamily="2" charset="-122"/>
              </a:rPr>
              <a:t>外部使用字体 </a:t>
            </a:r>
            <a:r>
              <a:rPr lang="en-US" altLang="zh-CN" sz="1100" b="0">
                <a:solidFill>
                  <a:srgbClr val="FFFFFF"/>
                </a:solidFill>
                <a:ea typeface="华文细黑" pitchFamily="2" charset="-122"/>
              </a:rPr>
              <a:t>: Arial</a:t>
            </a:r>
          </a:p>
          <a:p>
            <a:pPr algn="r" defTabSz="801688">
              <a:lnSpc>
                <a:spcPct val="75000"/>
              </a:lnSpc>
              <a:buClr>
                <a:srgbClr val="0000CC"/>
              </a:buClr>
              <a:buFont typeface="Wingdings" pitchFamily="2" charset="2"/>
              <a:buNone/>
              <a:defRPr/>
            </a:pPr>
            <a:endParaRPr lang="en-US" altLang="zh-CN"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中文正文</a:t>
            </a:r>
            <a:r>
              <a:rPr lang="en-US" altLang="zh-CN" sz="1100" b="0">
                <a:solidFill>
                  <a:srgbClr val="FFFFFF"/>
                </a:solidFill>
                <a:latin typeface="Arial" pitchFamily="34" charset="0"/>
                <a:ea typeface="华文细黑" pitchFamily="2" charset="-122"/>
              </a:rPr>
              <a:t>:18-20pt</a:t>
            </a:r>
          </a:p>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子目录</a:t>
            </a:r>
            <a:r>
              <a:rPr lang="en-US" altLang="zh-CN" sz="1100" b="0">
                <a:solidFill>
                  <a:srgbClr val="FFFFFF"/>
                </a:solidFill>
                <a:latin typeface="Arial" pitchFamily="34" charset="0"/>
                <a:ea typeface="华文细黑" pitchFamily="2" charset="-122"/>
              </a:rPr>
              <a:t>(2-5</a:t>
            </a:r>
            <a:r>
              <a:rPr lang="zh-CN" altLang="en-US" sz="1100" b="0">
                <a:solidFill>
                  <a:srgbClr val="FFFFFF"/>
                </a:solidFill>
                <a:latin typeface="Arial" pitchFamily="34" charset="0"/>
                <a:ea typeface="华文细黑" pitchFamily="2" charset="-122"/>
              </a:rPr>
              <a:t>级</a:t>
            </a:r>
            <a:r>
              <a:rPr lang="en-US" altLang="zh-CN" sz="1100" b="0">
                <a:solidFill>
                  <a:srgbClr val="FFFFFF"/>
                </a:solidFill>
                <a:latin typeface="Arial" pitchFamily="34" charset="0"/>
                <a:ea typeface="华文细黑" pitchFamily="2" charset="-122"/>
              </a:rPr>
              <a:t>):18pt </a:t>
            </a:r>
            <a:endParaRPr lang="zh-CN" altLang="en-US"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颜色</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黑色</a:t>
            </a:r>
          </a:p>
          <a:p>
            <a:pPr algn="r" defTabSz="801688">
              <a:lnSpc>
                <a:spcPct val="125000"/>
              </a:lnSpc>
              <a:buClr>
                <a:srgbClr val="0000CC"/>
              </a:buClr>
              <a:buFont typeface="Wingdings" pitchFamily="2" charset="2"/>
              <a:buNone/>
              <a:defRPr/>
            </a:pPr>
            <a:r>
              <a:rPr lang="zh-CN" altLang="en-US" sz="1100" b="0">
                <a:solidFill>
                  <a:srgbClr val="FFFFFF"/>
                </a:solidFill>
                <a:latin typeface="Arial" pitchFamily="34" charset="0"/>
                <a:ea typeface="华文细黑" pitchFamily="2" charset="-122"/>
              </a:rPr>
              <a:t>字体</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细黑体 </a:t>
            </a:r>
          </a:p>
          <a:p>
            <a:pPr algn="r" defTabSz="801688">
              <a:lnSpc>
                <a:spcPct val="125000"/>
              </a:lnSpc>
              <a:buClr>
                <a:srgbClr val="0000CC"/>
              </a:buClr>
              <a:buFont typeface="Wingdings" pitchFamily="2" charset="2"/>
              <a:buNone/>
              <a:defRPr/>
            </a:pPr>
            <a:endParaRPr lang="zh-CN" altLang="en-US"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endParaRPr lang="zh-CN" altLang="en-US"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endParaRPr lang="en-US" altLang="zh-CN"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endParaRPr lang="en-US" altLang="zh-CN" sz="1100" b="0">
              <a:solidFill>
                <a:srgbClr val="FFFFFF"/>
              </a:solidFill>
              <a:latin typeface="Arial" pitchFamily="34" charset="0"/>
              <a:ea typeface="华文细黑" pitchFamily="2" charset="-122"/>
            </a:endParaRPr>
          </a:p>
          <a:p>
            <a:pPr algn="r" defTabSz="801688">
              <a:lnSpc>
                <a:spcPct val="125000"/>
              </a:lnSpc>
              <a:buClr>
                <a:srgbClr val="0000CC"/>
              </a:buClr>
              <a:buFont typeface="Wingdings" pitchFamily="2" charset="2"/>
              <a:buNone/>
              <a:defRPr/>
            </a:pPr>
            <a:endParaRPr lang="zh-CN" altLang="en-US" sz="1100" b="0">
              <a:solidFill>
                <a:srgbClr val="000000"/>
              </a:solidFill>
              <a:latin typeface="Arial" pitchFamily="34" charset="0"/>
              <a:ea typeface="华文细黑" pitchFamily="2" charset="-122"/>
            </a:endParaRPr>
          </a:p>
        </p:txBody>
      </p:sp>
      <p:sp>
        <p:nvSpPr>
          <p:cNvPr id="28734" name="Rectangle 62"/>
          <p:cNvSpPr>
            <a:spLocks noChangeArrowheads="1"/>
          </p:cNvSpPr>
          <p:nvPr/>
        </p:nvSpPr>
        <p:spPr bwMode="auto">
          <a:xfrm>
            <a:off x="9199563" y="1423988"/>
            <a:ext cx="1049337" cy="2005012"/>
          </a:xfrm>
          <a:prstGeom prst="rect">
            <a:avLst/>
          </a:prstGeom>
          <a:noFill/>
          <a:ln w="9525">
            <a:noFill/>
            <a:miter lim="800000"/>
            <a:headEnd/>
            <a:tailEnd/>
          </a:ln>
          <a:effectLst/>
        </p:spPr>
        <p:txBody>
          <a:bodyPr lIns="80124" tIns="40063" rIns="80124" bIns="40063"/>
          <a:lstStyle/>
          <a:p>
            <a:pPr algn="l" defTabSz="801688">
              <a:lnSpc>
                <a:spcPct val="120000"/>
              </a:lnSpc>
              <a:buClr>
                <a:srgbClr val="0000CC"/>
              </a:buClr>
              <a:buFont typeface="Wingdings" pitchFamily="2" charset="2"/>
              <a:buNone/>
              <a:defRPr/>
            </a:pPr>
            <a:r>
              <a:rPr lang="zh-CN" altLang="en-US" sz="1100" b="0">
                <a:solidFill>
                  <a:srgbClr val="FFFFFF"/>
                </a:solidFill>
                <a:latin typeface="华文细黑" pitchFamily="2" charset="-122"/>
                <a:ea typeface="华文细黑" pitchFamily="2" charset="-122"/>
              </a:rPr>
              <a:t>配色参考方案：</a:t>
            </a:r>
          </a:p>
          <a:p>
            <a:pPr algn="l" defTabSz="801688">
              <a:lnSpc>
                <a:spcPct val="120000"/>
              </a:lnSpc>
              <a:buClr>
                <a:srgbClr val="0000CC"/>
              </a:buClr>
              <a:buFont typeface="Wingdings" pitchFamily="2" charset="2"/>
              <a:buNone/>
              <a:defRPr/>
            </a:pPr>
            <a:r>
              <a:rPr lang="zh-CN" altLang="en-US" sz="1100" b="0">
                <a:solidFill>
                  <a:srgbClr val="FFFFFF"/>
                </a:solidFill>
                <a:latin typeface="华文细黑" pitchFamily="2" charset="-122"/>
                <a:ea typeface="华文细黑" pitchFamily="2" charset="-122"/>
              </a:rPr>
              <a:t>建议同一页面内不超过四种颜色，以下是</a:t>
            </a:r>
            <a:r>
              <a:rPr lang="en-US" altLang="zh-CN" sz="1100" b="0">
                <a:solidFill>
                  <a:srgbClr val="FFFFFF"/>
                </a:solidFill>
                <a:latin typeface="华文细黑" pitchFamily="2" charset="-122"/>
                <a:ea typeface="华文细黑" pitchFamily="2" charset="-122"/>
              </a:rPr>
              <a:t>13</a:t>
            </a:r>
            <a:r>
              <a:rPr lang="zh-CN" altLang="en-US" sz="1100" b="0">
                <a:solidFill>
                  <a:srgbClr val="FFFFFF"/>
                </a:solidFill>
                <a:latin typeface="华文细黑" pitchFamily="2" charset="-122"/>
                <a:ea typeface="华文细黑" pitchFamily="2" charset="-122"/>
              </a:rPr>
              <a:t>组配色方案，同一页面内只选择一组使用。（仅供参考）</a:t>
            </a:r>
          </a:p>
          <a:p>
            <a:pPr algn="l" defTabSz="801688">
              <a:lnSpc>
                <a:spcPct val="125000"/>
              </a:lnSpc>
              <a:buClr>
                <a:srgbClr val="0000CC"/>
              </a:buClr>
              <a:buFont typeface="Wingdings" pitchFamily="2" charset="2"/>
              <a:buNone/>
              <a:defRPr/>
            </a:pPr>
            <a:endParaRPr lang="en-US" altLang="zh-CN" sz="1100" b="0">
              <a:solidFill>
                <a:srgbClr val="FFFFFF"/>
              </a:solidFill>
              <a:latin typeface="华文细黑" pitchFamily="2" charset="-122"/>
              <a:ea typeface="华文细黑" pitchFamily="2" charset="-122"/>
            </a:endParaRPr>
          </a:p>
          <a:p>
            <a:pPr algn="l" defTabSz="801688">
              <a:lnSpc>
                <a:spcPct val="125000"/>
              </a:lnSpc>
              <a:buClr>
                <a:srgbClr val="0000CC"/>
              </a:buClr>
              <a:buFont typeface="Wingdings" pitchFamily="2" charset="2"/>
              <a:buChar char="p"/>
              <a:defRPr/>
            </a:pPr>
            <a:endParaRPr lang="en-US" altLang="zh-CN" sz="1100" b="0">
              <a:solidFill>
                <a:srgbClr val="FFFFFF"/>
              </a:solidFill>
              <a:latin typeface="华文细黑" pitchFamily="2" charset="-122"/>
              <a:ea typeface="华文细黑" pitchFamily="2" charset="-122"/>
            </a:endParaRPr>
          </a:p>
          <a:p>
            <a:pPr algn="l" defTabSz="801688">
              <a:lnSpc>
                <a:spcPct val="125000"/>
              </a:lnSpc>
              <a:buClr>
                <a:srgbClr val="0000CC"/>
              </a:buClr>
              <a:buFont typeface="Wingdings" pitchFamily="2" charset="2"/>
              <a:buChar char="p"/>
              <a:defRPr/>
            </a:pPr>
            <a:endParaRPr lang="zh-CN" altLang="en-US" sz="1100" b="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9199563" y="-61913"/>
            <a:ext cx="1049337" cy="838201"/>
          </a:xfrm>
          <a:prstGeom prst="rect">
            <a:avLst/>
          </a:prstGeom>
          <a:noFill/>
          <a:ln w="9525">
            <a:noFill/>
            <a:miter lim="800000"/>
            <a:headEnd/>
            <a:tailEnd/>
          </a:ln>
          <a:effectLst/>
        </p:spPr>
        <p:txBody>
          <a:bodyPr lIns="80124" tIns="40063" rIns="80124" bIns="40063"/>
          <a:lstStyle/>
          <a:p>
            <a:pPr algn="l" defTabSz="801688">
              <a:lnSpc>
                <a:spcPct val="120000"/>
              </a:lnSpc>
              <a:buClr>
                <a:srgbClr val="0000CC"/>
              </a:buClr>
              <a:buFont typeface="Wingdings" pitchFamily="2" charset="2"/>
              <a:buNone/>
              <a:defRPr/>
            </a:pPr>
            <a:r>
              <a:rPr lang="zh-CN" altLang="en-US" sz="1100" b="0">
                <a:solidFill>
                  <a:srgbClr val="FFFFFF"/>
                </a:solidFill>
                <a:latin typeface="华文细黑" pitchFamily="2" charset="-122"/>
                <a:ea typeface="华文细黑" pitchFamily="2" charset="-122"/>
              </a:rPr>
              <a:t>客户或者合作伙伴的标志放在右上角</a:t>
            </a:r>
            <a:r>
              <a:rPr lang="en-US" altLang="zh-CN" sz="1100" b="0">
                <a:solidFill>
                  <a:srgbClr val="FFFFFF"/>
                </a:solidFill>
                <a:latin typeface="华文细黑" pitchFamily="2" charset="-122"/>
                <a:ea typeface="华文细黑" pitchFamily="2" charset="-122"/>
              </a:rPr>
              <a:t>.</a:t>
            </a:r>
          </a:p>
          <a:p>
            <a:pPr algn="l" defTabSz="801688">
              <a:lnSpc>
                <a:spcPct val="125000"/>
              </a:lnSpc>
              <a:buClr>
                <a:srgbClr val="0000CC"/>
              </a:buClr>
              <a:buFont typeface="Wingdings" pitchFamily="2" charset="2"/>
              <a:buNone/>
              <a:defRPr/>
            </a:pPr>
            <a:endParaRPr lang="en-US" altLang="zh-CN" sz="1100" b="0">
              <a:solidFill>
                <a:srgbClr val="FFFFFF"/>
              </a:solidFill>
              <a:latin typeface="华文细黑" pitchFamily="2" charset="-122"/>
              <a:ea typeface="华文细黑" pitchFamily="2" charset="-122"/>
            </a:endParaRPr>
          </a:p>
          <a:p>
            <a:pPr algn="l" defTabSz="801688">
              <a:lnSpc>
                <a:spcPct val="125000"/>
              </a:lnSpc>
              <a:buClr>
                <a:srgbClr val="0000CC"/>
              </a:buClr>
              <a:buFont typeface="Wingdings" pitchFamily="2" charset="2"/>
              <a:buChar char="p"/>
              <a:defRPr/>
            </a:pPr>
            <a:endParaRPr lang="en-US" altLang="zh-CN" sz="1100" b="0">
              <a:solidFill>
                <a:srgbClr val="FFFFFF"/>
              </a:solidFill>
              <a:latin typeface="华文细黑" pitchFamily="2" charset="-122"/>
              <a:ea typeface="华文细黑" pitchFamily="2" charset="-122"/>
            </a:endParaRPr>
          </a:p>
          <a:p>
            <a:pPr algn="l" defTabSz="801688">
              <a:lnSpc>
                <a:spcPct val="125000"/>
              </a:lnSpc>
              <a:buClr>
                <a:srgbClr val="0000CC"/>
              </a:buClr>
              <a:buFont typeface="Wingdings" pitchFamily="2" charset="2"/>
              <a:buChar char="p"/>
              <a:defRPr/>
            </a:pPr>
            <a:endParaRPr lang="zh-CN" altLang="en-US" sz="1100" b="0">
              <a:solidFill>
                <a:srgbClr val="FFFFFF"/>
              </a:solidFill>
              <a:latin typeface="华文细黑" pitchFamily="2" charset="-122"/>
              <a:ea typeface="华文细黑" pitchFamily="2" charset="-122"/>
            </a:endParaRPr>
          </a:p>
        </p:txBody>
      </p:sp>
      <p:sp>
        <p:nvSpPr>
          <p:cNvPr id="1035" name="Rectangle 68"/>
          <p:cNvSpPr>
            <a:spLocks noGrp="1" noChangeArrowheads="1"/>
          </p:cNvSpPr>
          <p:nvPr>
            <p:ph type="body" idx="1"/>
          </p:nvPr>
        </p:nvSpPr>
        <p:spPr bwMode="auto">
          <a:xfrm>
            <a:off x="395288" y="1196975"/>
            <a:ext cx="8280400" cy="4895850"/>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9269413" y="3429000"/>
            <a:ext cx="919162" cy="349091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ndParaRPr>
          </a:p>
        </p:txBody>
      </p:sp>
      <p:grpSp>
        <p:nvGrpSpPr>
          <p:cNvPr id="2" name="Group 81"/>
          <p:cNvGrpSpPr>
            <a:grpSpLocks/>
          </p:cNvGrpSpPr>
          <p:nvPr/>
        </p:nvGrpSpPr>
        <p:grpSpPr bwMode="auto">
          <a:xfrm>
            <a:off x="9355138" y="3789363"/>
            <a:ext cx="739775"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3" name="Group 86"/>
          <p:cNvGrpSpPr>
            <a:grpSpLocks/>
          </p:cNvGrpSpPr>
          <p:nvPr/>
        </p:nvGrpSpPr>
        <p:grpSpPr bwMode="auto">
          <a:xfrm>
            <a:off x="9355138" y="4005263"/>
            <a:ext cx="739775"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4" name="Group 91"/>
          <p:cNvGrpSpPr>
            <a:grpSpLocks/>
          </p:cNvGrpSpPr>
          <p:nvPr/>
        </p:nvGrpSpPr>
        <p:grpSpPr bwMode="auto">
          <a:xfrm>
            <a:off x="9355138" y="4221163"/>
            <a:ext cx="739775"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5" name="Group 96"/>
          <p:cNvGrpSpPr>
            <a:grpSpLocks/>
          </p:cNvGrpSpPr>
          <p:nvPr/>
        </p:nvGrpSpPr>
        <p:grpSpPr bwMode="auto">
          <a:xfrm>
            <a:off x="9355138" y="3573463"/>
            <a:ext cx="739775"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6" name="Group 101"/>
          <p:cNvGrpSpPr>
            <a:grpSpLocks/>
          </p:cNvGrpSpPr>
          <p:nvPr/>
        </p:nvGrpSpPr>
        <p:grpSpPr bwMode="auto">
          <a:xfrm>
            <a:off x="9355138" y="4581525"/>
            <a:ext cx="739775"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7" name="Group 106"/>
          <p:cNvGrpSpPr>
            <a:grpSpLocks/>
          </p:cNvGrpSpPr>
          <p:nvPr/>
        </p:nvGrpSpPr>
        <p:grpSpPr bwMode="auto">
          <a:xfrm>
            <a:off x="9355138" y="4797425"/>
            <a:ext cx="739775"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8" name="Group 111"/>
          <p:cNvGrpSpPr>
            <a:grpSpLocks/>
          </p:cNvGrpSpPr>
          <p:nvPr/>
        </p:nvGrpSpPr>
        <p:grpSpPr bwMode="auto">
          <a:xfrm>
            <a:off x="9355138" y="5013325"/>
            <a:ext cx="739775"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9" name="Group 116"/>
          <p:cNvGrpSpPr>
            <a:grpSpLocks/>
          </p:cNvGrpSpPr>
          <p:nvPr/>
        </p:nvGrpSpPr>
        <p:grpSpPr bwMode="auto">
          <a:xfrm>
            <a:off x="9355138" y="5373688"/>
            <a:ext cx="739775"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10" name="Group 121"/>
          <p:cNvGrpSpPr>
            <a:grpSpLocks/>
          </p:cNvGrpSpPr>
          <p:nvPr/>
        </p:nvGrpSpPr>
        <p:grpSpPr bwMode="auto">
          <a:xfrm>
            <a:off x="9355138" y="5589588"/>
            <a:ext cx="739775"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11" name="Group 126"/>
          <p:cNvGrpSpPr>
            <a:grpSpLocks/>
          </p:cNvGrpSpPr>
          <p:nvPr/>
        </p:nvGrpSpPr>
        <p:grpSpPr bwMode="auto">
          <a:xfrm>
            <a:off x="9355138" y="5805488"/>
            <a:ext cx="739775"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12" name="Group 131"/>
          <p:cNvGrpSpPr>
            <a:grpSpLocks/>
          </p:cNvGrpSpPr>
          <p:nvPr/>
        </p:nvGrpSpPr>
        <p:grpSpPr bwMode="auto">
          <a:xfrm>
            <a:off x="9355138" y="6165850"/>
            <a:ext cx="739775"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13" name="Group 136"/>
          <p:cNvGrpSpPr>
            <a:grpSpLocks/>
          </p:cNvGrpSpPr>
          <p:nvPr/>
        </p:nvGrpSpPr>
        <p:grpSpPr bwMode="auto">
          <a:xfrm>
            <a:off x="9355138" y="6391275"/>
            <a:ext cx="739775"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14" name="Group 141"/>
          <p:cNvGrpSpPr>
            <a:grpSpLocks/>
          </p:cNvGrpSpPr>
          <p:nvPr/>
        </p:nvGrpSpPr>
        <p:grpSpPr bwMode="auto">
          <a:xfrm>
            <a:off x="9355138" y="6615113"/>
            <a:ext cx="739775"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ndParaRPr>
            </a:p>
          </p:txBody>
        </p:sp>
      </p:grpSp>
    </p:spTree>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52" r:id="rId4"/>
    <p:sldLayoutId id="2147484453" r:id="rId5"/>
  </p:sldLayoutIdLst>
  <p:hf sldNum="0" hdr="0" ftr="0" dt="0"/>
  <p:txStyles>
    <p:titleStyle>
      <a:lvl1pPr algn="l" defTabSz="801688" rtl="0" eaLnBrk="0" fontAlgn="base" hangingPunct="0">
        <a:spcBef>
          <a:spcPct val="0"/>
        </a:spcBef>
        <a:spcAft>
          <a:spcPct val="0"/>
        </a:spcAft>
        <a:defRPr sz="3000">
          <a:solidFill>
            <a:srgbClr val="990000"/>
          </a:solidFill>
          <a:latin typeface="+mj-lt"/>
          <a:ea typeface="+mj-ea"/>
          <a:cs typeface="+mj-cs"/>
        </a:defRPr>
      </a:lvl1pPr>
      <a:lvl2pPr algn="l" defTabSz="801688"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300038" indent="-300038" algn="l" defTabSz="801688" rtl="0" eaLnBrk="0" fontAlgn="base" hangingPunct="0">
        <a:lnSpc>
          <a:spcPct val="140000"/>
        </a:lnSpc>
        <a:spcBef>
          <a:spcPct val="0"/>
        </a:spcBef>
        <a:spcAft>
          <a:spcPct val="0"/>
        </a:spcAft>
        <a:buClr>
          <a:srgbClr val="0000CC"/>
        </a:buClr>
        <a:buFont typeface="Wingdings" pitchFamily="2" charset="2"/>
        <a:buChar char="p"/>
        <a:defRPr sz="2000" b="1">
          <a:solidFill>
            <a:schemeClr val="tx1"/>
          </a:solidFill>
          <a:latin typeface="+mn-lt"/>
          <a:ea typeface="+mn-ea"/>
          <a:cs typeface="+mn-cs"/>
        </a:defRPr>
      </a:lvl1pPr>
      <a:lvl2pPr marL="652463" indent="-250825" algn="l" defTabSz="801688" rtl="0" eaLnBrk="0" fontAlgn="base" hangingPunct="0">
        <a:lnSpc>
          <a:spcPct val="140000"/>
        </a:lnSpc>
        <a:spcBef>
          <a:spcPct val="0"/>
        </a:spcBef>
        <a:spcAft>
          <a:spcPct val="0"/>
        </a:spcAft>
        <a:buClr>
          <a:srgbClr val="FF3300"/>
        </a:buClr>
        <a:buSzPct val="80000"/>
        <a:buFont typeface="Wingdings" pitchFamily="2" charset="2"/>
        <a:buChar char="l"/>
        <a:defRPr>
          <a:solidFill>
            <a:schemeClr val="tx1"/>
          </a:solidFill>
          <a:latin typeface="+mn-lt"/>
          <a:ea typeface="+mn-ea"/>
        </a:defRPr>
      </a:lvl2pPr>
      <a:lvl3pPr marL="1003300" indent="-201613" algn="l" defTabSz="801688" rtl="0" eaLnBrk="0" fontAlgn="base" hangingPunct="0">
        <a:lnSpc>
          <a:spcPct val="140000"/>
        </a:lnSpc>
        <a:spcBef>
          <a:spcPct val="0"/>
        </a:spcBef>
        <a:spcAft>
          <a:spcPct val="0"/>
        </a:spcAft>
        <a:buClr>
          <a:srgbClr val="0000CC"/>
        </a:buClr>
        <a:buSzPct val="60000"/>
        <a:buFont typeface="Wingdings" pitchFamily="2" charset="2"/>
        <a:buChar char="Ø"/>
        <a:defRPr sz="1600">
          <a:solidFill>
            <a:schemeClr val="tx1"/>
          </a:solidFill>
          <a:latin typeface="FrutigerNext LT Light" pitchFamily="34" charset="0"/>
          <a:ea typeface="+mn-ea"/>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13122" name="Picture 2" descr="7"/>
          <p:cNvPicPr>
            <a:picLocks noChangeAspect="1" noChangeArrowheads="1"/>
          </p:cNvPicPr>
          <p:nvPr/>
        </p:nvPicPr>
        <p:blipFill>
          <a:blip r:embed="rId14" cstate="print"/>
          <a:srcRect/>
          <a:stretch>
            <a:fillRect/>
          </a:stretch>
        </p:blipFill>
        <p:spPr bwMode="auto">
          <a:xfrm>
            <a:off x="0" y="6221413"/>
            <a:ext cx="9142413" cy="636587"/>
          </a:xfrm>
          <a:prstGeom prst="rect">
            <a:avLst/>
          </a:prstGeom>
          <a:noFill/>
        </p:spPr>
      </p:pic>
      <p:pic>
        <p:nvPicPr>
          <p:cNvPr id="1413124" name="Picture 4" descr="8"/>
          <p:cNvPicPr>
            <a:picLocks noChangeAspect="1" noChangeArrowheads="1"/>
          </p:cNvPicPr>
          <p:nvPr/>
        </p:nvPicPr>
        <p:blipFill>
          <a:blip r:embed="rId15" cstate="print"/>
          <a:srcRect/>
          <a:stretch>
            <a:fillRect/>
          </a:stretch>
        </p:blipFill>
        <p:spPr bwMode="auto">
          <a:xfrm>
            <a:off x="7508875" y="6399213"/>
            <a:ext cx="1311275" cy="314325"/>
          </a:xfrm>
          <a:prstGeom prst="rect">
            <a:avLst/>
          </a:prstGeom>
          <a:noFill/>
        </p:spPr>
      </p:pic>
      <p:sp>
        <p:nvSpPr>
          <p:cNvPr id="1413126" name="Rectangle 6"/>
          <p:cNvSpPr>
            <a:spLocks noGrp="1" noChangeArrowheads="1"/>
          </p:cNvSpPr>
          <p:nvPr>
            <p:ph type="title"/>
          </p:nvPr>
        </p:nvSpPr>
        <p:spPr bwMode="auto">
          <a:xfrm>
            <a:off x="1347788" y="638175"/>
            <a:ext cx="7050087" cy="869950"/>
          </a:xfrm>
          <a:prstGeom prst="rect">
            <a:avLst/>
          </a:prstGeom>
          <a:noFill/>
          <a:ln w="9525">
            <a:noFill/>
            <a:miter lim="800000"/>
            <a:headEnd/>
            <a:tailEnd/>
          </a:ln>
          <a:effectLst/>
        </p:spPr>
        <p:txBody>
          <a:bodyPr vert="horz" wrap="square" lIns="80128" tIns="40064" rIns="80128" bIns="40064" numCol="1" anchor="ctr" anchorCtr="0" compatLnSpc="1">
            <a:prstTxWarp prst="textNoShape">
              <a:avLst/>
            </a:prstTxWarp>
          </a:bodyPr>
          <a:lstStyle/>
          <a:p>
            <a:pPr lvl="0"/>
            <a:r>
              <a:rPr lang="zh-CN" altLang="en-US" smtClean="0"/>
              <a:t>单击此处编辑母版标题样式</a:t>
            </a:r>
          </a:p>
        </p:txBody>
      </p:sp>
      <p:sp>
        <p:nvSpPr>
          <p:cNvPr id="1413177" name="Rectangle 57"/>
          <p:cNvSpPr>
            <a:spLocks noGrp="1" noChangeArrowheads="1"/>
          </p:cNvSpPr>
          <p:nvPr>
            <p:ph type="body" idx="1"/>
          </p:nvPr>
        </p:nvSpPr>
        <p:spPr bwMode="auto">
          <a:xfrm>
            <a:off x="677863" y="1639888"/>
            <a:ext cx="7929562" cy="4195762"/>
          </a:xfrm>
          <a:prstGeom prst="rect">
            <a:avLst/>
          </a:prstGeom>
          <a:noFill/>
          <a:ln w="9525">
            <a:noFill/>
            <a:miter lim="800000"/>
            <a:headEnd/>
            <a:tailEnd/>
          </a:ln>
          <a:effectLst/>
        </p:spPr>
        <p:txBody>
          <a:bodyPr vert="horz" wrap="square" lIns="80141" tIns="40071" rIns="80141" bIns="400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413186" name="Rectangle 66"/>
          <p:cNvSpPr>
            <a:spLocks noGrp="1" noChangeArrowheads="1"/>
          </p:cNvSpPr>
          <p:nvPr>
            <p:ph type="sldNum" sz="quarter" idx="4"/>
          </p:nvPr>
        </p:nvSpPr>
        <p:spPr bwMode="auto">
          <a:xfrm>
            <a:off x="6096000" y="6524625"/>
            <a:ext cx="2133600" cy="333375"/>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bodyPr>
          <a:lstStyle>
            <a:lvl1pPr defTabSz="877888" eaLnBrk="0" fontAlgn="base" hangingPunct="0">
              <a:lnSpc>
                <a:spcPct val="85000"/>
              </a:lnSpc>
              <a:defRPr sz="1200" i="0">
                <a:latin typeface="FrutigerNext LT Bold" pitchFamily="1" charset="0"/>
                <a:ea typeface="ＭＳ Ｐゴシック" pitchFamily="34" charset="-128"/>
              </a:defRPr>
            </a:lvl1pPr>
          </a:lstStyle>
          <a:p>
            <a:pPr algn="l"/>
            <a:r>
              <a:rPr lang="en-US" altLang="zh-CN" b="0">
                <a:solidFill>
                  <a:srgbClr val="000000"/>
                </a:solidFill>
              </a:rPr>
              <a:t>Page</a:t>
            </a:r>
            <a:fld id="{F7823B08-78CD-4ED3-9AF3-B35595C56AE5}" type="slidenum">
              <a:rPr lang="en-US" altLang="zh-CN" b="0">
                <a:solidFill>
                  <a:srgbClr val="000000"/>
                </a:solidFill>
              </a:rPr>
              <a:pPr algn="l"/>
              <a:t>‹#›</a:t>
            </a:fld>
            <a:endParaRPr lang="en-US" altLang="zh-CN" b="0">
              <a:solidFill>
                <a:srgbClr val="000000"/>
              </a:solidFill>
            </a:endParaRPr>
          </a:p>
        </p:txBody>
      </p:sp>
      <p:sp>
        <p:nvSpPr>
          <p:cNvPr id="1413187" name="Rectangle 67"/>
          <p:cNvSpPr>
            <a:spLocks noChangeArrowheads="1"/>
          </p:cNvSpPr>
          <p:nvPr/>
        </p:nvSpPr>
        <p:spPr bwMode="auto">
          <a:xfrm>
            <a:off x="693738" y="6451600"/>
            <a:ext cx="4984750" cy="261938"/>
          </a:xfrm>
          <a:prstGeom prst="rect">
            <a:avLst/>
          </a:prstGeom>
          <a:noFill/>
          <a:ln w="9525" algn="ctr">
            <a:noFill/>
            <a:miter lim="800000"/>
            <a:headEnd/>
            <a:tailEnd/>
          </a:ln>
          <a:effectLst/>
        </p:spPr>
        <p:txBody>
          <a:bodyPr wrap="none" lIns="80101" tIns="40052" rIns="80101" bIns="40052">
            <a:spAutoFit/>
          </a:bodyPr>
          <a:lstStyle/>
          <a:p>
            <a:pPr algn="l" defTabSz="801688" eaLnBrk="0" hangingPunct="0"/>
            <a:r>
              <a:rPr lang="en-US" altLang="zh-CN" sz="1200" b="0">
                <a:solidFill>
                  <a:srgbClr val="000000"/>
                </a:solidFill>
                <a:latin typeface="FrutigerNext LT Bold" pitchFamily="1" charset="0"/>
                <a:ea typeface="ＭＳ Ｐゴシック" pitchFamily="34" charset="-128"/>
              </a:rPr>
              <a:t>Copyright © 2006 Huawei Technologies Co., Ltd. All rights reserved. </a:t>
            </a:r>
          </a:p>
        </p:txBody>
      </p:sp>
    </p:spTree>
  </p:cSld>
  <p:clrMap bg1="lt1" tx1="dk1" bg2="lt2" tx2="dk2" accent1="accent1" accent2="accent2" accent3="accent3" accent4="accent4" accent5="accent5" accent6="accent6" hlink="hlink" folHlink="folHlink"/>
  <p:sldLayoutIdLst>
    <p:sldLayoutId id="2147484435" r:id="rId1"/>
    <p:sldLayoutId id="2147484436" r:id="rId2"/>
    <p:sldLayoutId id="2147484437" r:id="rId3"/>
    <p:sldLayoutId id="2147484438" r:id="rId4"/>
    <p:sldLayoutId id="2147484439" r:id="rId5"/>
    <p:sldLayoutId id="2147484440" r:id="rId6"/>
    <p:sldLayoutId id="2147484441" r:id="rId7"/>
    <p:sldLayoutId id="2147484442" r:id="rId8"/>
    <p:sldLayoutId id="2147484443" r:id="rId9"/>
    <p:sldLayoutId id="2147484444" r:id="rId10"/>
    <p:sldLayoutId id="2147484445" r:id="rId11"/>
    <p:sldLayoutId id="2147484446" r:id="rId12"/>
  </p:sldLayoutIdLst>
  <p:hf sldNum="0" hdr="0" ftr="0" dt="0"/>
  <p:txStyles>
    <p:titleStyle>
      <a:lvl1pPr algn="l" defTabSz="801688" rtl="0" fontAlgn="base">
        <a:spcBef>
          <a:spcPct val="0"/>
        </a:spcBef>
        <a:spcAft>
          <a:spcPct val="0"/>
        </a:spcAft>
        <a:defRPr sz="3500">
          <a:solidFill>
            <a:srgbClr val="990000"/>
          </a:solidFill>
          <a:latin typeface="+mj-lt"/>
          <a:ea typeface="+mj-ea"/>
          <a:cs typeface="+mj-cs"/>
        </a:defRPr>
      </a:lvl1pPr>
      <a:lvl2pPr algn="l" defTabSz="801688" rtl="0" fontAlgn="base">
        <a:spcBef>
          <a:spcPct val="0"/>
        </a:spcBef>
        <a:spcAft>
          <a:spcPct val="0"/>
        </a:spcAft>
        <a:defRPr sz="3500">
          <a:solidFill>
            <a:srgbClr val="990000"/>
          </a:solidFill>
          <a:latin typeface="FrutigerNext LT Medium" pitchFamily="34" charset="0"/>
          <a:ea typeface="黑体" pitchFamily="2" charset="-122"/>
        </a:defRPr>
      </a:lvl2pPr>
      <a:lvl3pPr algn="l" defTabSz="801688" rtl="0" fontAlgn="base">
        <a:spcBef>
          <a:spcPct val="0"/>
        </a:spcBef>
        <a:spcAft>
          <a:spcPct val="0"/>
        </a:spcAft>
        <a:defRPr sz="3500">
          <a:solidFill>
            <a:srgbClr val="990000"/>
          </a:solidFill>
          <a:latin typeface="FrutigerNext LT Medium" pitchFamily="34" charset="0"/>
          <a:ea typeface="黑体" pitchFamily="2" charset="-122"/>
        </a:defRPr>
      </a:lvl3pPr>
      <a:lvl4pPr algn="l" defTabSz="801688" rtl="0" fontAlgn="base">
        <a:spcBef>
          <a:spcPct val="0"/>
        </a:spcBef>
        <a:spcAft>
          <a:spcPct val="0"/>
        </a:spcAft>
        <a:defRPr sz="3500">
          <a:solidFill>
            <a:srgbClr val="990000"/>
          </a:solidFill>
          <a:latin typeface="FrutigerNext LT Medium" pitchFamily="34" charset="0"/>
          <a:ea typeface="黑体" pitchFamily="2" charset="-122"/>
        </a:defRPr>
      </a:lvl4pPr>
      <a:lvl5pPr algn="l" defTabSz="801688" rtl="0" fontAlgn="base">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p:titleStyle>
    <p:bodyStyle>
      <a:lvl1pPr marL="301625" indent="-301625" algn="l" defTabSz="801688" rtl="0" fontAlgn="base">
        <a:lnSpc>
          <a:spcPct val="140000"/>
        </a:lnSpc>
        <a:spcBef>
          <a:spcPct val="30000"/>
        </a:spcBef>
        <a:spcAft>
          <a:spcPct val="0"/>
        </a:spcAft>
        <a:buClr>
          <a:srgbClr val="808080"/>
        </a:buClr>
        <a:buSzPct val="60000"/>
        <a:buFont typeface="Wingdings" pitchFamily="2" charset="2"/>
        <a:buChar char="l"/>
        <a:defRPr sz="2200">
          <a:solidFill>
            <a:schemeClr val="tx1"/>
          </a:solidFill>
          <a:latin typeface="+mn-lt"/>
          <a:ea typeface="+mn-ea"/>
          <a:cs typeface="+mn-cs"/>
        </a:defRPr>
      </a:lvl1pPr>
      <a:lvl2pPr marL="654050" indent="-252413" algn="l" defTabSz="801688" rtl="0" fontAlgn="base">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fontAlgn="base">
        <a:lnSpc>
          <a:spcPct val="140000"/>
        </a:lnSpc>
        <a:spcBef>
          <a:spcPct val="30000"/>
        </a:spcBef>
        <a:spcAft>
          <a:spcPct val="0"/>
        </a:spcAft>
        <a:buSzPct val="50000"/>
        <a:buFont typeface="Wingdings" pitchFamily="2" charset="2"/>
        <a:buChar char="n"/>
        <a:defRPr sz="1600">
          <a:solidFill>
            <a:schemeClr val="tx1"/>
          </a:solidFill>
          <a:latin typeface="FrutigerNext LT Light" pitchFamily="34" charset="0"/>
          <a:ea typeface="+mn-ea"/>
        </a:defRPr>
      </a:lvl3pPr>
      <a:lvl4pPr marL="1400175" indent="-198438" algn="l" defTabSz="801688" rtl="0" fontAlgn="base">
        <a:lnSpc>
          <a:spcPct val="140000"/>
        </a:lnSpc>
        <a:spcBef>
          <a:spcPct val="30000"/>
        </a:spcBef>
        <a:spcAft>
          <a:spcPct val="0"/>
        </a:spcAft>
        <a:buChar char="–"/>
        <a:defRPr sz="1600">
          <a:solidFill>
            <a:schemeClr val="tx1"/>
          </a:solidFill>
          <a:latin typeface="+mj-lt"/>
          <a:ea typeface="+mn-ea"/>
        </a:defRPr>
      </a:lvl4pPr>
      <a:lvl5pPr marL="18018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4.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54.jpe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56.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59.jpeg"/></Relationships>
</file>

<file path=ppt/slides/_rels/slide3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33"/>
          <p:cNvSpPr>
            <a:spLocks noGrp="1" noChangeArrowheads="1"/>
          </p:cNvSpPr>
          <p:nvPr>
            <p:ph type="ctrTitle" sz="quarter"/>
          </p:nvPr>
        </p:nvSpPr>
        <p:spPr>
          <a:xfrm>
            <a:off x="539552" y="1834133"/>
            <a:ext cx="4968552" cy="1666875"/>
          </a:xfrm>
        </p:spPr>
        <p:txBody>
          <a:bodyPr/>
          <a:lstStyle/>
          <a:p>
            <a:pPr algn="r" eaLnBrk="1" hangingPunct="1">
              <a:lnSpc>
                <a:spcPct val="150000"/>
              </a:lnSpc>
            </a:pPr>
            <a:r>
              <a:rPr lang="zh-CN" altLang="en-US" sz="4000" dirty="0" smtClean="0">
                <a:latin typeface="微软雅黑" pitchFamily="34" charset="-122"/>
                <a:ea typeface="微软雅黑" pitchFamily="34" charset="-122"/>
              </a:rPr>
              <a:t>安全设计原则培训</a:t>
            </a:r>
            <a:r>
              <a:rPr lang="en-US" altLang="zh-CN" sz="4000" dirty="0" smtClean="0">
                <a:latin typeface="微软雅黑" pitchFamily="34" charset="-122"/>
                <a:ea typeface="微软雅黑" pitchFamily="34" charset="-122"/>
              </a:rPr>
              <a:t/>
            </a:r>
            <a:br>
              <a:rPr lang="en-US" altLang="zh-CN" sz="4000" dirty="0" smtClean="0">
                <a:latin typeface="微软雅黑" pitchFamily="34" charset="-122"/>
                <a:ea typeface="微软雅黑" pitchFamily="34" charset="-122"/>
              </a:rPr>
            </a:br>
            <a:r>
              <a:rPr lang="en-US" altLang="zh-CN" sz="1200" dirty="0" smtClean="0">
                <a:latin typeface="微软雅黑" pitchFamily="34" charset="-122"/>
                <a:ea typeface="微软雅黑" pitchFamily="34" charset="-122"/>
              </a:rPr>
              <a:t>            </a:t>
            </a:r>
            <a:r>
              <a:rPr lang="en-US" altLang="zh-CN" sz="1600" dirty="0" smtClean="0">
                <a:latin typeface="微软雅黑" pitchFamily="34" charset="-122"/>
                <a:ea typeface="微软雅黑" pitchFamily="34" charset="-122"/>
              </a:rPr>
              <a:t>V1.4</a:t>
            </a:r>
            <a:r>
              <a:rPr lang="en-US" altLang="zh-CN" sz="1600" dirty="0" smtClean="0"/>
              <a:t/>
            </a:r>
            <a:br>
              <a:rPr lang="en-US" altLang="zh-CN" sz="1600" dirty="0" smtClean="0"/>
            </a:br>
            <a:endParaRPr lang="zh-CN" altLang="en-US" sz="1600" dirty="0" smtClean="0">
              <a:latin typeface="微软雅黑" pitchFamily="34" charset="-122"/>
              <a:ea typeface="微软雅黑" pitchFamily="34" charset="-122"/>
            </a:endParaRPr>
          </a:p>
        </p:txBody>
      </p:sp>
      <p:sp>
        <p:nvSpPr>
          <p:cNvPr id="5123" name="Rectangle 32"/>
          <p:cNvSpPr>
            <a:spLocks noGrp="1" noChangeArrowheads="1"/>
          </p:cNvSpPr>
          <p:nvPr>
            <p:ph type="subTitle" sz="quarter" idx="1"/>
          </p:nvPr>
        </p:nvSpPr>
        <p:spPr>
          <a:xfrm>
            <a:off x="1919287" y="4725144"/>
            <a:ext cx="5305425" cy="792088"/>
          </a:xfrm>
        </p:spPr>
        <p:txBody>
          <a:bodyPr>
            <a:normAutofit lnSpcReduction="10000"/>
          </a:bodyPr>
          <a:lstStyle/>
          <a:p>
            <a:pPr algn="r" eaLnBrk="1" hangingPunct="1">
              <a:lnSpc>
                <a:spcPct val="150000"/>
              </a:lnSpc>
            </a:pPr>
            <a:r>
              <a:rPr lang="zh-CN" altLang="en-US" sz="1600" dirty="0" smtClean="0">
                <a:solidFill>
                  <a:schemeClr val="tx1"/>
                </a:solidFill>
                <a:latin typeface="微软雅黑" pitchFamily="34" charset="-122"/>
                <a:ea typeface="微软雅黑" pitchFamily="34" charset="-122"/>
              </a:rPr>
              <a:t>培训人：李力   </a:t>
            </a:r>
            <a:endParaRPr lang="en-US" altLang="zh-CN" sz="1600" dirty="0" smtClean="0">
              <a:solidFill>
                <a:schemeClr val="tx1"/>
              </a:solidFill>
              <a:latin typeface="微软雅黑" pitchFamily="34" charset="-122"/>
              <a:ea typeface="微软雅黑" pitchFamily="34" charset="-122"/>
            </a:endParaRPr>
          </a:p>
          <a:p>
            <a:pPr algn="r" eaLnBrk="1" hangingPunct="1">
              <a:lnSpc>
                <a:spcPct val="150000"/>
              </a:lnSpc>
            </a:pPr>
            <a:r>
              <a:rPr lang="zh-CN" altLang="en-US" sz="1600" dirty="0" smtClean="0">
                <a:solidFill>
                  <a:schemeClr val="tx1"/>
                </a:solidFill>
                <a:latin typeface="微软雅黑" pitchFamily="34" charset="-122"/>
                <a:ea typeface="微软雅黑" pitchFamily="34" charset="-122"/>
              </a:rPr>
              <a:t> 工号：</a:t>
            </a:r>
            <a:r>
              <a:rPr lang="en-US" altLang="zh-CN" sz="1600" dirty="0" smtClean="0">
                <a:solidFill>
                  <a:schemeClr val="tx1"/>
                </a:solidFill>
                <a:latin typeface="微软雅黑" pitchFamily="34" charset="-122"/>
                <a:ea typeface="微软雅黑" pitchFamily="34" charset="-122"/>
              </a:rPr>
              <a:t>00115735</a:t>
            </a:r>
            <a:endParaRPr lang="zh-CN" altLang="en-US" sz="1600" dirty="0" smtClean="0">
              <a:solidFill>
                <a:schemeClr val="tx1"/>
              </a:solidFill>
              <a:latin typeface="微软雅黑" pitchFamily="34" charset="-122"/>
              <a:ea typeface="微软雅黑" pitchFamily="34" charset="-122"/>
            </a:endParaRPr>
          </a:p>
        </p:txBody>
      </p:sp>
      <p:sp>
        <p:nvSpPr>
          <p:cNvPr id="5125" name="DtsShapeName" descr="7B1CC56872BG5C@4C73616GB4@55E17E082CB78=9AWY11009343@!!BIHO@]y110093431@573E7D1130862D210010!MMU浇唆笺亏都惫ⅸ迈架纪蓝尼写逛ⅷ/qqu!!!!!!!!!!!!!!!!!!!!!!!!!!!!!!!!!!!!!!!!!!!!!!!!!!!!!!!!!!!!!!!!!!!!!!!!!!!!!!!!!!!!!!!!!!!!!!!!!!!!!!!!!!!!!!!!!!!!!!!!!!!!!!!!!!!!!!!!!!!!!!!!!!!!!!!!!!!!!!!!!!!!!!!!!!!!!!!!!!!!!!!!!!!!!!!!!!!!!!!!!!!!!!!!!!!!!!!!!!!!!!!!!!!!!!!!!!!!!!!!!!!!!!!!!!!!!!!!!!!!!!!!!!!!!!!!!!!!!!!!!!!!!!!!!!!!!!!!!!!!!!!!!!!!!!!!!!!!!!!!!!!!!!!!!!!!!!!!!!!!!!!!!!!!!!!!!!!!!!!!!!!!!!!!!!!!!!!!!!!!!!!!!!!!!!!!!!!!!!!!!!!!!!!!!!!!!!!!!!!!!!!!!!!!!!!!!!!!!!!!!!!!!!!!!!!!!!!!!!!!!!!!!!!!!!!!!!!!!!!!!!!!!!!!!!!!!!!!!!!!!!!!!!!!!!!!!!!!!!!!!!!!!!!!!!!!!!!!!!!!!!!!!!!!!!!!!!!!!!!!!!!!!!!!!!!!!!!!!!!!!!!!!!!!!!!!!!!!!!!!!!!!!!!!!!!!!!!!!!!!!!!!!!!!!!!!!!!!!!!!!!!!!!!!!!!!!!!!!!!!!!!!!!!!!!!!!!!!!!!!!!!!!!!!!!!!!!!!!!!!!!!!!!!!!!!!!!!!!!!!!!!!!!!!!!!!!!!!!!!!!!!!!!!!!!!!!!!!!!!!!!!!!!!!!!!!!!!!!!!!!!!!!!!!!!!!!!!!!!!!!!!!!!!!!!!!!!!!!!!!!!!!!!!!!!!!!!!!!!!!!!!!!!!!!!!!!!!!!!!!!!!!!!!!!!!!!!!!!!!!!!!!!!!!!!!!!!!!!!!!!!!!!!!!!!!!!!!!!!!!!!!!!!!!!!!!!!!!!!!!!!!!!!!!!!!!!!!!!!!!!!!!!!!!!!!!!!!!!!!!!!!!!!!!!!!!!!!!!!!!!!!!!!!!!!!!!!!!!!!!!!!!!!!!!!!!!!!!!!!!!!!!!!!!!!!!!!!!!!!!!!!!!!!!!!!!!!!!!!!!!!!!!!!!!!!!!!!!!!!!!!!!!!!!!!!!!!!!!!!!!!!!!!!!!!!!!!!!!!!!!!!!!!!!!!!!!!!!!!!!!!!!!!!!!!!!!!!!!!!!!!!!!!!!!!!!!!!!!!!!!!!!!!!!!!!!!!!!!!!!!!!!!!!!!!!!!!!!!!!!!!!!!!!!!!!!!!!!!!!!!!!!!!!!!!!!!!!!!!!!!!!!!!!!!!!!!!!!!!!!!!!!!!!!!!!!!!!!!!!!!!!!!!!!!!!!!!!!!!!!!!!!!!!!!!!!!!!!!!!!!!!!!!!!!!!!!!!!!!!!!!!!!!!!!!!!!!!!!!!!!!!!!!!!!!!!!!!!!!!!!!!!!!!!!!!!!!!!!!!!!!!!!!!!!!!!!!!!!!!!!!!!!!!!!!!!!!!!!!!!!!!!!!!!!!!!!!!!!!!!!!!!!!!!!!!!!!!!!!!!!!!!!!!!!!!!!!!!!!!!!!!!!!!!!!!!!!!!!!!!!!!!!!!!!!!!!!!!!!!!!!!!!!!!!!!!!!!!!!!!!!!!!!!!!!!!!!!!!!!!!!!!!!!!!!!!!!!!!!!!!!!!!!!!!!!!!!!!!!!!!!!!!!!!!!!!!!!!!!!!!!!!!!!!!!!!!!!!!!!!!!!!!!!!!!!!!!!!!!!!!!!!!!!!!!!!!!!!!!!!!!!!!!!!!!!!!!!!!!!!!!!!!!!!!!!!!!!!!!!!!!!!!!!!!!!!!!!!!!!!!!!!!!!!!!!!!!!!!!!!!!!!!!!!!!!!!!!!!!!!!!!!!!!!!!!!!!!!!!!!!!!!!!!!!!!!!!!!!!!!!!!!!!!!!!!!!!!!!!!!!!!!!!!!!!!!!!!!!!!!!!!!!!!!!!!!!!!!!!!!!!!!!!!!!!!!!!!!!!!!!!!!!!!!!!!!!!!!!!!!!!!!!!!!!!!!!!!!!!!!!!!!!!!!!!!!!!!!!!!!!!!!!!!!!!!!!!!!!!!!!!!!!!!!!!!!!!!!!!!!!!!!!!!!!!!!!!!!!!!!!!!!!!!!!!!!!!!!!!!!!!!!!!!!!!!!!!!!!!!!!!!!!!!!!!!!!!!!!!!!!!!!!!!!!!!!!!!!!!!!!!!!!!!!!!!!!!!!!!!!!!!!!!!!!!!!!!!!!!!!!!!!!!!!!!!!!!!!!!!!!!!!!!!!!!!!!!!!!!!!!!!!!!!!!!!!!!!!!!!!!!!!!!!!!!!!!!!!!!!!!!!!!!!!!!!!!!!!!!!!!!!!!!!!!!!!!!!!!!!!!!!1!1" hidden="1"/>
          <p:cNvSpPr>
            <a:spLocks noChangeArrowheads="1"/>
          </p:cNvSpPr>
          <p:nvPr/>
        </p:nvSpPr>
        <p:spPr bwMode="auto">
          <a:xfrm>
            <a:off x="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headEnd/>
            <a:tailEnd/>
          </a:ln>
        </p:spPr>
        <p:txBody>
          <a:bodyPr wrap="none" lIns="79200" tIns="39600" rIns="79200" bIns="39600" anchor="ctr">
            <a:spAutoFit/>
          </a:bodyPr>
          <a:lstStyle/>
          <a:p>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4168" y="5013176"/>
            <a:ext cx="8280400" cy="646113"/>
          </a:xfrm>
        </p:spPr>
        <p:txBody>
          <a:bodyPr/>
          <a:lstStyle/>
          <a:p>
            <a:r>
              <a:rPr lang="en-US" altLang="zh-CN" sz="4800" dirty="0" smtClean="0"/>
              <a:t> Windows </a:t>
            </a:r>
            <a:r>
              <a:rPr lang="en-US" altLang="zh-CN" sz="6600" dirty="0" smtClean="0"/>
              <a:t>VS</a:t>
            </a:r>
            <a:r>
              <a:rPr lang="en-US" altLang="zh-CN" sz="4800" dirty="0" smtClean="0"/>
              <a:t> Linux</a:t>
            </a:r>
            <a:endParaRPr lang="zh-CN" altLang="en-US" sz="4800" dirty="0"/>
          </a:p>
        </p:txBody>
      </p:sp>
      <p:pic>
        <p:nvPicPr>
          <p:cNvPr id="4" name="Picture 1"/>
          <p:cNvPicPr>
            <a:picLocks noChangeAspect="1" noChangeArrowheads="1"/>
          </p:cNvPicPr>
          <p:nvPr/>
        </p:nvPicPr>
        <p:blipFill>
          <a:blip r:embed="rId2" cstate="print"/>
          <a:srcRect/>
          <a:stretch>
            <a:fillRect/>
          </a:stretch>
        </p:blipFill>
        <p:spPr bwMode="auto">
          <a:xfrm>
            <a:off x="1475656" y="980728"/>
            <a:ext cx="6378393" cy="36724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bwMode="auto">
          <a:xfrm>
            <a:off x="251520" y="2420888"/>
            <a:ext cx="4248472" cy="3600400"/>
          </a:xfrm>
          <a:prstGeom prst="roundRect">
            <a:avLst/>
          </a:prstGeom>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2" name="标题 1"/>
          <p:cNvSpPr>
            <a:spLocks noGrp="1"/>
          </p:cNvSpPr>
          <p:nvPr>
            <p:ph type="title"/>
          </p:nvPr>
        </p:nvSpPr>
        <p:spPr>
          <a:xfrm>
            <a:off x="395288" y="262607"/>
            <a:ext cx="6624984" cy="646113"/>
          </a:xfrm>
        </p:spPr>
        <p:txBody>
          <a:bodyPr/>
          <a:lstStyle/>
          <a:p>
            <a:r>
              <a:rPr lang="en-US" altLang="zh-CN" sz="3200" dirty="0" smtClean="0"/>
              <a:t>1</a:t>
            </a:r>
            <a:r>
              <a:rPr lang="zh-CN" altLang="en-US" sz="3200" dirty="0" smtClean="0"/>
              <a:t>、</a:t>
            </a:r>
            <a:r>
              <a:rPr lang="zh-CN" altLang="zh-CN" sz="3200" dirty="0" smtClean="0"/>
              <a:t>开放设计原则</a:t>
            </a:r>
            <a:r>
              <a:rPr lang="zh-CN" altLang="en-US" sz="3200" dirty="0" smtClean="0"/>
              <a:t>介绍</a:t>
            </a:r>
          </a:p>
        </p:txBody>
      </p:sp>
      <p:sp>
        <p:nvSpPr>
          <p:cNvPr id="3" name="内容占位符 2"/>
          <p:cNvSpPr>
            <a:spLocks noGrp="1"/>
          </p:cNvSpPr>
          <p:nvPr>
            <p:ph idx="1"/>
          </p:nvPr>
        </p:nvSpPr>
        <p:spPr>
          <a:xfrm>
            <a:off x="345593" y="2492896"/>
            <a:ext cx="4010383" cy="3260386"/>
          </a:xfrm>
        </p:spPr>
        <p:txBody>
          <a:bodyPr/>
          <a:lstStyle/>
          <a:p>
            <a:pPr marL="542925" indent="-542925">
              <a:buNone/>
            </a:pPr>
            <a:r>
              <a:rPr lang="en-US" altLang="zh-CN" sz="2000" b="0" dirty="0" smtClean="0"/>
              <a:t>①</a:t>
            </a:r>
            <a:r>
              <a:rPr lang="zh-CN" altLang="en-US" sz="2000" b="0" dirty="0" smtClean="0"/>
              <a:t>、安全性不应依赖机制设计与实现的保密性</a:t>
            </a:r>
            <a:r>
              <a:rPr lang="zh-CN" altLang="zh-CN" sz="2000" b="0" dirty="0" smtClean="0"/>
              <a:t>和攻击者的无知</a:t>
            </a:r>
            <a:r>
              <a:rPr lang="zh-CN" altLang="en-US" sz="2000" b="0" dirty="0" smtClean="0"/>
              <a:t>，</a:t>
            </a:r>
            <a:r>
              <a:rPr lang="zh-CN" altLang="zh-CN" sz="2000" b="0" dirty="0" smtClean="0"/>
              <a:t>应当使产品的设计经受充分的检验</a:t>
            </a:r>
            <a:r>
              <a:rPr lang="zh-CN" altLang="en-US" sz="2000" b="0" dirty="0" smtClean="0"/>
              <a:t>；</a:t>
            </a:r>
            <a:endParaRPr lang="en-US" altLang="zh-CN" sz="2000" b="0" dirty="0" smtClean="0"/>
          </a:p>
          <a:p>
            <a:pPr marL="542925" indent="-542925">
              <a:buNone/>
            </a:pPr>
            <a:r>
              <a:rPr lang="en-US" altLang="zh-CN" sz="2000" b="0" dirty="0" smtClean="0"/>
              <a:t>②</a:t>
            </a:r>
            <a:r>
              <a:rPr lang="zh-CN" altLang="en-US" sz="2000" b="0" dirty="0" smtClean="0"/>
              <a:t>、使用业界成熟的算法和协议；</a:t>
            </a:r>
            <a:endParaRPr lang="en-US" altLang="zh-CN" sz="2000" b="0" dirty="0" smtClean="0"/>
          </a:p>
          <a:p>
            <a:pPr marL="542925" indent="-542925">
              <a:buNone/>
            </a:pPr>
            <a:r>
              <a:rPr lang="en-US" altLang="zh-CN" sz="2000" b="0" dirty="0" smtClean="0"/>
              <a:t>③</a:t>
            </a:r>
            <a:r>
              <a:rPr lang="zh-CN" altLang="en-US" sz="2000" b="0" dirty="0" smtClean="0"/>
              <a:t>、</a:t>
            </a:r>
            <a:r>
              <a:rPr lang="zh-CN" altLang="zh-CN" sz="2000" b="0" dirty="0" smtClean="0"/>
              <a:t>问</a:t>
            </a:r>
            <a:r>
              <a:rPr lang="zh-CN" altLang="en-US" sz="2000" b="0" dirty="0" smtClean="0"/>
              <a:t>自己</a:t>
            </a:r>
            <a:r>
              <a:rPr lang="zh-CN" altLang="zh-CN" sz="2000" b="0" dirty="0" smtClean="0"/>
              <a:t>“如果有人看到这个设计，他们能</a:t>
            </a:r>
            <a:r>
              <a:rPr lang="zh-CN" altLang="en-US" sz="2000" b="0" dirty="0" smtClean="0"/>
              <a:t>危害</a:t>
            </a:r>
            <a:r>
              <a:rPr lang="zh-CN" altLang="zh-CN" sz="2000" b="0" dirty="0" smtClean="0"/>
              <a:t>我</a:t>
            </a:r>
            <a:r>
              <a:rPr lang="zh-CN" altLang="en-US" sz="2000" b="0" dirty="0" smtClean="0"/>
              <a:t>系统的安全</a:t>
            </a:r>
            <a:r>
              <a:rPr lang="zh-CN" altLang="zh-CN" sz="2000" b="0" dirty="0" smtClean="0"/>
              <a:t>吗？</a:t>
            </a:r>
            <a:r>
              <a:rPr lang="zh-CN" altLang="en-US" sz="2000" b="0" dirty="0" smtClean="0"/>
              <a:t>”</a:t>
            </a:r>
          </a:p>
          <a:p>
            <a:pPr marL="542925" indent="-542925">
              <a:buNone/>
            </a:pPr>
            <a:endParaRPr lang="zh-CN" altLang="en-US" b="0" dirty="0" smtClean="0"/>
          </a:p>
        </p:txBody>
      </p:sp>
      <p:sp>
        <p:nvSpPr>
          <p:cNvPr id="5"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11</a:t>
            </a:fld>
            <a:endParaRPr lang="en-GB" dirty="0">
              <a:latin typeface="+mn-ea"/>
              <a:ea typeface="+mn-ea"/>
            </a:endParaRPr>
          </a:p>
        </p:txBody>
      </p:sp>
      <p:sp>
        <p:nvSpPr>
          <p:cNvPr id="17" name="燕尾形 16"/>
          <p:cNvSpPr/>
          <p:nvPr/>
        </p:nvSpPr>
        <p:spPr bwMode="auto">
          <a:xfrm>
            <a:off x="539552" y="1070450"/>
            <a:ext cx="2914632" cy="558350"/>
          </a:xfrm>
          <a:prstGeom prst="chevron">
            <a:avLst/>
          </a:prstGeom>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a:buClr>
                <a:srgbClr val="CC9900"/>
              </a:buClr>
            </a:pPr>
            <a:r>
              <a:rPr lang="en-US" altLang="zh-CN" sz="2400" dirty="0" smtClean="0">
                <a:solidFill>
                  <a:schemeClr val="tx1"/>
                </a:solidFill>
                <a:latin typeface="微软雅黑" pitchFamily="34" charset="-122"/>
                <a:ea typeface="微软雅黑" pitchFamily="34" charset="-122"/>
              </a:rPr>
              <a:t>OPEN DESIGN</a:t>
            </a:r>
            <a:endParaRPr kumimoji="0" lang="zh-CN" altLang="en-US" sz="2400" b="0" i="0" u="none" strike="noStrike" cap="none" normalizeH="0" baseline="0" dirty="0" smtClean="0">
              <a:ln>
                <a:noFill/>
              </a:ln>
              <a:solidFill>
                <a:schemeClr val="tx1"/>
              </a:solidFill>
              <a:effectLst/>
              <a:latin typeface="Arial" charset="0"/>
              <a:ea typeface="宋体" charset="-122"/>
            </a:endParaRPr>
          </a:p>
        </p:txBody>
      </p:sp>
      <p:sp>
        <p:nvSpPr>
          <p:cNvPr id="19" name="圆角矩形 18"/>
          <p:cNvSpPr/>
          <p:nvPr/>
        </p:nvSpPr>
        <p:spPr bwMode="auto">
          <a:xfrm>
            <a:off x="3419872" y="1268760"/>
            <a:ext cx="5400600" cy="792088"/>
          </a:xfrm>
          <a:prstGeom prst="roundRect">
            <a:avLst>
              <a:gd name="adj" fmla="val 42466"/>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a:lnSpc>
                <a:spcPct val="150000"/>
              </a:lnSpc>
              <a:buClr>
                <a:srgbClr val="CC9900"/>
              </a:buClr>
            </a:pPr>
            <a:r>
              <a:rPr lang="zh-CN" altLang="en-US" sz="2400" dirty="0" smtClean="0">
                <a:solidFill>
                  <a:schemeClr val="tx1"/>
                </a:solidFill>
                <a:latin typeface="微软雅黑" pitchFamily="34" charset="-122"/>
                <a:ea typeface="微软雅黑" pitchFamily="34" charset="-122"/>
              </a:rPr>
              <a:t>设计不应该是秘密，开放设计更安全</a:t>
            </a:r>
            <a:endParaRPr lang="en-US" altLang="zh-CN" sz="2400" dirty="0" smtClean="0">
              <a:solidFill>
                <a:schemeClr val="tx1"/>
              </a:solidFill>
              <a:latin typeface="微软雅黑" pitchFamily="34" charset="-122"/>
              <a:ea typeface="微软雅黑" pitchFamily="34" charset="-122"/>
            </a:endParaRPr>
          </a:p>
          <a:p>
            <a:pPr algn="ctr">
              <a:lnSpc>
                <a:spcPct val="150000"/>
              </a:lnSpc>
              <a:buClr>
                <a:srgbClr val="CC9900"/>
              </a:buClr>
              <a:buFont typeface="Wingdings" pitchFamily="2" charset="2"/>
              <a:buChar char="n"/>
            </a:pPr>
            <a:endParaRPr lang="zh-CN" altLang="en-US" sz="2400" dirty="0" smtClean="0">
              <a:solidFill>
                <a:schemeClr val="tx1"/>
              </a:solidFill>
              <a:latin typeface="微软雅黑" pitchFamily="34" charset="-122"/>
              <a:ea typeface="微软雅黑" pitchFamily="34" charset="-122"/>
            </a:endParaRPr>
          </a:p>
        </p:txBody>
      </p:sp>
      <p:sp>
        <p:nvSpPr>
          <p:cNvPr id="20" name="燕尾形 19"/>
          <p:cNvSpPr/>
          <p:nvPr/>
        </p:nvSpPr>
        <p:spPr bwMode="auto">
          <a:xfrm>
            <a:off x="539552" y="1718522"/>
            <a:ext cx="2914632" cy="558350"/>
          </a:xfrm>
          <a:prstGeom prst="chevron">
            <a:avLst/>
          </a:prstGeom>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eaLnBrk="0" hangingPunct="0">
              <a:spcBef>
                <a:spcPct val="30000"/>
              </a:spcBef>
              <a:defRPr/>
            </a:pPr>
            <a:r>
              <a:rPr lang="zh-CN" altLang="en-US" sz="2400" dirty="0" smtClean="0">
                <a:solidFill>
                  <a:srgbClr val="CC3300"/>
                </a:solidFill>
                <a:latin typeface="微软雅黑" pitchFamily="34" charset="-122"/>
                <a:ea typeface="微软雅黑" pitchFamily="34" charset="-122"/>
              </a:rPr>
              <a:t>（香农箴言）</a:t>
            </a:r>
            <a:endParaRPr lang="en-US" altLang="zh-CN" sz="2400" dirty="0" smtClean="0">
              <a:solidFill>
                <a:srgbClr val="CC3300"/>
              </a:solidFill>
              <a:latin typeface="微软雅黑" pitchFamily="34" charset="-122"/>
              <a:ea typeface="微软雅黑" pitchFamily="34" charset="-122"/>
            </a:endParaRPr>
          </a:p>
        </p:txBody>
      </p:sp>
      <p:pic>
        <p:nvPicPr>
          <p:cNvPr id="12" name="Picture 2" descr="http://img2.imgtn.bdimg.com/it/u=2080575095,264614121&amp;fm=23&amp;gp=0.jpg"/>
          <p:cNvPicPr>
            <a:picLocks noChangeAspect="1" noChangeArrowheads="1"/>
          </p:cNvPicPr>
          <p:nvPr/>
        </p:nvPicPr>
        <p:blipFill>
          <a:blip r:embed="rId3" cstate="print"/>
          <a:srcRect/>
          <a:stretch>
            <a:fillRect/>
          </a:stretch>
        </p:blipFill>
        <p:spPr bwMode="auto">
          <a:xfrm>
            <a:off x="4644008" y="2780928"/>
            <a:ext cx="4176464" cy="279051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506607" y="622429"/>
            <a:ext cx="4713465" cy="430887"/>
          </a:xfrm>
          <a:prstGeom prst="rect">
            <a:avLst/>
          </a:prstGeom>
          <a:noFill/>
        </p:spPr>
        <p:txBody>
          <a:bodyPr wrap="square" lIns="91440" tIns="45720" rIns="91440" bIns="45720">
            <a:spAutoFit/>
          </a:bodyPr>
          <a:lstStyle/>
          <a:p>
            <a:pPr algn="l"/>
            <a:r>
              <a:rPr lang="zh-CN" altLang="en-US" sz="2200" b="1" dirty="0" smtClean="0">
                <a:solidFill>
                  <a:srgbClr val="C00000"/>
                </a:solidFill>
                <a:latin typeface="Times New Roman" pitchFamily="18" charset="0"/>
                <a:ea typeface="华文细黑" pitchFamily="2" charset="-122"/>
              </a:rPr>
              <a:t>案例一：安全不依赖保密</a:t>
            </a:r>
          </a:p>
        </p:txBody>
      </p:sp>
      <p:sp>
        <p:nvSpPr>
          <p:cNvPr id="16" name="矩形 15"/>
          <p:cNvSpPr/>
          <p:nvPr/>
        </p:nvSpPr>
        <p:spPr>
          <a:xfrm>
            <a:off x="580103" y="1700808"/>
            <a:ext cx="3919889" cy="4032448"/>
          </a:xfrm>
          <a:prstGeom prst="rect">
            <a:avLst/>
          </a:prstGeom>
        </p:spPr>
        <p:txBody>
          <a:bodyPr>
            <a:noAutofit/>
          </a:bodyPr>
          <a:lstStyle/>
          <a:p>
            <a:pPr algn="just">
              <a:lnSpc>
                <a:spcPct val="125000"/>
              </a:lnSpc>
              <a:spcBef>
                <a:spcPts val="300"/>
              </a:spcBef>
            </a:pPr>
            <a:r>
              <a:rPr lang="en-US" altLang="zh-CN" sz="1800" b="0" dirty="0" smtClean="0">
                <a:latin typeface="微软雅黑" pitchFamily="34" charset="-122"/>
                <a:ea typeface="微软雅黑" pitchFamily="34" charset="-122"/>
              </a:rPr>
              <a:t>      </a:t>
            </a:r>
            <a:r>
              <a:rPr lang="zh-CN" altLang="en-US" sz="1800" b="0" dirty="0" smtClean="0">
                <a:latin typeface="微软雅黑" pitchFamily="34" charset="-122"/>
                <a:ea typeface="微软雅黑" pitchFamily="34" charset="-122"/>
              </a:rPr>
              <a:t>某产品配套的外部接入小工具，它对产品的基本功能进行维护。它的认证机制</a:t>
            </a:r>
            <a:r>
              <a:rPr lang="zh-CN" altLang="zh-CN" sz="1800" b="0" dirty="0" smtClean="0">
                <a:latin typeface="微软雅黑" pitchFamily="34" charset="-122"/>
                <a:ea typeface="微软雅黑" pitchFamily="34" charset="-122"/>
              </a:rPr>
              <a:t>是基于两个弱算法而</a:t>
            </a:r>
            <a:r>
              <a:rPr lang="zh-CN" altLang="en-US" sz="1800" b="0" dirty="0" smtClean="0">
                <a:latin typeface="微软雅黑" pitchFamily="34" charset="-122"/>
                <a:ea typeface="微软雅黑" pitchFamily="34" charset="-122"/>
              </a:rPr>
              <a:t>不是</a:t>
            </a:r>
            <a:r>
              <a:rPr lang="zh-CN" altLang="zh-CN" sz="1800" b="0" dirty="0" smtClean="0">
                <a:latin typeface="微软雅黑" pitchFamily="34" charset="-122"/>
                <a:ea typeface="微软雅黑" pitchFamily="34" charset="-122"/>
              </a:rPr>
              <a:t>基于</a:t>
            </a:r>
            <a:r>
              <a:rPr lang="zh-CN" altLang="en-US" sz="1800" b="0" dirty="0" smtClean="0">
                <a:latin typeface="微软雅黑" pitchFamily="34" charset="-122"/>
                <a:ea typeface="微软雅黑" pitchFamily="34" charset="-122"/>
              </a:rPr>
              <a:t>用户口令的标准认证协议，该设计一旦公开就会被认为是故意设计有缺陷的认证方式，容易引起客户的质疑。</a:t>
            </a:r>
            <a:endParaRPr lang="en-US" altLang="zh-CN" sz="1800" b="0" dirty="0" smtClean="0">
              <a:latin typeface="微软雅黑" pitchFamily="34" charset="-122"/>
              <a:ea typeface="微软雅黑" pitchFamily="34" charset="-122"/>
            </a:endParaRPr>
          </a:p>
          <a:p>
            <a:pPr algn="just">
              <a:lnSpc>
                <a:spcPct val="125000"/>
              </a:lnSpc>
              <a:spcBef>
                <a:spcPts val="300"/>
              </a:spcBef>
            </a:pPr>
            <a:r>
              <a:rPr lang="en-US" altLang="zh-CN" sz="1800" b="0" dirty="0" smtClean="0">
                <a:latin typeface="微软雅黑" pitchFamily="34" charset="-122"/>
                <a:ea typeface="微软雅黑" pitchFamily="34" charset="-122"/>
              </a:rPr>
              <a:t>      </a:t>
            </a:r>
            <a:r>
              <a:rPr lang="zh-CN" altLang="zh-CN" sz="1800" b="0" dirty="0" smtClean="0">
                <a:latin typeface="微软雅黑" pitchFamily="34" charset="-122"/>
                <a:ea typeface="微软雅黑" pitchFamily="34" charset="-122"/>
              </a:rPr>
              <a:t>其实我们不用自己设计认证算法，完全可以采用业界公认的标准认证协议，如基于</a:t>
            </a:r>
            <a:r>
              <a:rPr lang="en-US" altLang="zh-CN" sz="1800" b="0" dirty="0" smtClean="0">
                <a:latin typeface="微软雅黑" pitchFamily="34" charset="-122"/>
                <a:ea typeface="微软雅黑" pitchFamily="34" charset="-122"/>
              </a:rPr>
              <a:t>SSL</a:t>
            </a:r>
            <a:r>
              <a:rPr lang="zh-CN" altLang="zh-CN" sz="1800" b="0" dirty="0" smtClean="0">
                <a:latin typeface="微软雅黑" pitchFamily="34" charset="-122"/>
                <a:ea typeface="微软雅黑" pitchFamily="34" charset="-122"/>
              </a:rPr>
              <a:t>的口令认证协议，来以保证其安全性。</a:t>
            </a:r>
            <a:endParaRPr lang="en-US" altLang="zh-CN" sz="1800" b="0" dirty="0" smtClean="0">
              <a:latin typeface="微软雅黑" pitchFamily="34" charset="-122"/>
              <a:ea typeface="微软雅黑" pitchFamily="34" charset="-122"/>
            </a:endParaRPr>
          </a:p>
          <a:p>
            <a:pPr algn="just">
              <a:lnSpc>
                <a:spcPct val="125000"/>
              </a:lnSpc>
              <a:spcBef>
                <a:spcPts val="300"/>
              </a:spcBef>
            </a:pPr>
            <a:r>
              <a:rPr lang="zh-CN" altLang="en-US" sz="1800" b="0" dirty="0" smtClean="0">
                <a:latin typeface="微软雅黑" pitchFamily="34" charset="-122"/>
                <a:ea typeface="微软雅黑" pitchFamily="34" charset="-122"/>
              </a:rPr>
              <a:t>      </a:t>
            </a:r>
            <a:endParaRPr lang="en-US" altLang="zh-CN" sz="1800" b="0" dirty="0" smtClean="0">
              <a:solidFill>
                <a:srgbClr val="000000"/>
              </a:solidFill>
              <a:latin typeface="微软雅黑" pitchFamily="34" charset="-122"/>
              <a:ea typeface="微软雅黑" pitchFamily="34" charset="-122"/>
            </a:endParaRPr>
          </a:p>
          <a:p>
            <a:pPr marL="0" indent="0">
              <a:lnSpc>
                <a:spcPct val="125000"/>
              </a:lnSpc>
              <a:buNone/>
            </a:pPr>
            <a:endParaRPr lang="en-US" altLang="zh-CN" sz="1800" dirty="0" smtClean="0">
              <a:solidFill>
                <a:srgbClr val="000000"/>
              </a:solidFill>
              <a:latin typeface="Times New Roman" pitchFamily="18" charset="0"/>
              <a:ea typeface="华文细黑" pitchFamily="2" charset="-122"/>
            </a:endParaRPr>
          </a:p>
        </p:txBody>
      </p:sp>
      <p:sp>
        <p:nvSpPr>
          <p:cNvPr id="10"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12</a:t>
            </a:fld>
            <a:endParaRPr lang="en-GB" dirty="0">
              <a:latin typeface="+mn-ea"/>
              <a:ea typeface="+mn-ea"/>
            </a:endParaRPr>
          </a:p>
        </p:txBody>
      </p:sp>
      <p:pic>
        <p:nvPicPr>
          <p:cNvPr id="259073" name="Picture 1"/>
          <p:cNvPicPr>
            <a:picLocks noChangeAspect="1" noChangeArrowheads="1"/>
          </p:cNvPicPr>
          <p:nvPr/>
        </p:nvPicPr>
        <p:blipFill>
          <a:blip r:embed="rId3" cstate="print">
            <a:duotone>
              <a:prstClr val="black"/>
              <a:schemeClr val="accent4">
                <a:tint val="45000"/>
                <a:satMod val="400000"/>
              </a:schemeClr>
            </a:duotone>
            <a:lum bright="-10000" contrast="20000"/>
          </a:blip>
          <a:srcRect/>
          <a:stretch>
            <a:fillRect/>
          </a:stretch>
        </p:blipFill>
        <p:spPr bwMode="auto">
          <a:xfrm>
            <a:off x="4788024" y="2204864"/>
            <a:ext cx="4030960" cy="3592319"/>
          </a:xfrm>
          <a:prstGeom prst="rect">
            <a:avLst/>
          </a:prstGeom>
          <a:noFill/>
          <a:ln w="9525">
            <a:noFill/>
            <a:miter lim="800000"/>
            <a:headEnd/>
            <a:tailEnd/>
          </a:ln>
        </p:spPr>
      </p:pic>
      <p:pic>
        <p:nvPicPr>
          <p:cNvPr id="9" name="图片 4"/>
          <p:cNvPicPr>
            <a:picLocks noChangeAspect="1"/>
          </p:cNvPicPr>
          <p:nvPr/>
        </p:nvPicPr>
        <p:blipFill>
          <a:blip r:embed="rId4" cstate="print"/>
          <a:srcRect/>
          <a:stretch>
            <a:fillRect/>
          </a:stretch>
        </p:blipFill>
        <p:spPr bwMode="auto">
          <a:xfrm>
            <a:off x="6948264" y="44624"/>
            <a:ext cx="1656184" cy="1880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D:\教程\PPT\PPT素材\3D小人\医疗\0300111CU1.jpg"/>
          <p:cNvPicPr>
            <a:picLocks noChangeAspect="1" noChangeArrowheads="1"/>
          </p:cNvPicPr>
          <p:nvPr/>
        </p:nvPicPr>
        <p:blipFill>
          <a:blip r:embed="rId3" cstate="print"/>
          <a:srcRect/>
          <a:stretch>
            <a:fillRect/>
          </a:stretch>
        </p:blipFill>
        <p:spPr bwMode="auto">
          <a:xfrm>
            <a:off x="6732240" y="116632"/>
            <a:ext cx="2202384" cy="1653083"/>
          </a:xfrm>
          <a:prstGeom prst="rect">
            <a:avLst/>
          </a:prstGeom>
          <a:noFill/>
          <a:ln w="9525">
            <a:noFill/>
            <a:miter lim="800000"/>
            <a:headEnd/>
            <a:tailEnd/>
          </a:ln>
        </p:spPr>
      </p:pic>
      <p:sp>
        <p:nvSpPr>
          <p:cNvPr id="27" name="矩形 26"/>
          <p:cNvSpPr/>
          <p:nvPr/>
        </p:nvSpPr>
        <p:spPr>
          <a:xfrm>
            <a:off x="323528" y="990379"/>
            <a:ext cx="6408712" cy="2920030"/>
          </a:xfrm>
          <a:prstGeom prst="rect">
            <a:avLst/>
          </a:prstGeom>
        </p:spPr>
        <p:txBody>
          <a:bodyPr wrap="square">
            <a:spAutoFit/>
          </a:bodyPr>
          <a:lstStyle/>
          <a:p>
            <a:pPr lvl="0" algn="just">
              <a:lnSpc>
                <a:spcPct val="125000"/>
              </a:lnSpc>
              <a:spcBef>
                <a:spcPts val="300"/>
              </a:spcBef>
            </a:pPr>
            <a:r>
              <a:rPr lang="en-US" altLang="zh-CN" sz="1600" b="0" dirty="0" smtClean="0">
                <a:latin typeface="微软雅黑" pitchFamily="34" charset="-122"/>
                <a:ea typeface="微软雅黑" pitchFamily="34" charset="-122"/>
                <a:cs typeface="Courier New" pitchFamily="49" charset="0"/>
              </a:rPr>
              <a:t>        </a:t>
            </a:r>
            <a:r>
              <a:rPr lang="zh-CN" altLang="en-US" sz="1800" b="0" dirty="0" smtClean="0">
                <a:latin typeface="微软雅黑" pitchFamily="34" charset="-122"/>
                <a:ea typeface="微软雅黑" pitchFamily="34" charset="-122"/>
                <a:cs typeface="Courier New" pitchFamily="49" charset="0"/>
              </a:rPr>
              <a:t>公司某产品为防止口令泄密，对传输的口令进行“加密”保护。实现方法是用</a:t>
            </a:r>
            <a:r>
              <a:rPr lang="en-US" altLang="zh-CN" sz="1800" b="0" dirty="0" smtClean="0">
                <a:solidFill>
                  <a:srgbClr val="FF0000"/>
                </a:solidFill>
                <a:latin typeface="微软雅黑" pitchFamily="34" charset="-122"/>
                <a:ea typeface="微软雅黑" pitchFamily="34" charset="-122"/>
                <a:cs typeface="Courier New" pitchFamily="49" charset="0"/>
              </a:rPr>
              <a:t>base64</a:t>
            </a:r>
            <a:r>
              <a:rPr lang="zh-CN" altLang="en-US" sz="1800" b="0" dirty="0" smtClean="0">
                <a:latin typeface="微软雅黑" pitchFamily="34" charset="-122"/>
                <a:ea typeface="微软雅黑" pitchFamily="34" charset="-122"/>
                <a:cs typeface="Courier New" pitchFamily="49" charset="0"/>
              </a:rPr>
              <a:t>对口令进行编码、然后再</a:t>
            </a:r>
            <a:r>
              <a:rPr lang="zh-CN" altLang="en-US" sz="1800" b="0" dirty="0" smtClean="0">
                <a:solidFill>
                  <a:srgbClr val="000000"/>
                </a:solidFill>
                <a:latin typeface="微软雅黑" pitchFamily="34" charset="-122"/>
                <a:ea typeface="微软雅黑" pitchFamily="34" charset="-122"/>
              </a:rPr>
              <a:t>将编码后的</a:t>
            </a:r>
            <a:r>
              <a:rPr lang="zh-CN" altLang="en-US" sz="1800" b="0" dirty="0" smtClean="0">
                <a:latin typeface="微软雅黑" pitchFamily="34" charset="-122"/>
                <a:ea typeface="微软雅黑" pitchFamily="34" charset="-122"/>
              </a:rPr>
              <a:t>“</a:t>
            </a:r>
            <a:r>
              <a:rPr lang="en-US" altLang="zh-CN" sz="1800" b="0" dirty="0" smtClean="0">
                <a:latin typeface="微软雅黑" pitchFamily="34" charset="-122"/>
                <a:ea typeface="微软雅黑" pitchFamily="34" charset="-122"/>
              </a:rPr>
              <a:t>=</a:t>
            </a:r>
            <a:r>
              <a:rPr lang="zh-CN" altLang="en-US" sz="1800" b="0" dirty="0" smtClean="0">
                <a:latin typeface="微软雅黑" pitchFamily="34" charset="-122"/>
                <a:ea typeface="微软雅黑" pitchFamily="34" charset="-122"/>
              </a:rPr>
              <a:t>”</a:t>
            </a:r>
            <a:r>
              <a:rPr lang="zh-CN" altLang="en-US" sz="1800" b="0" dirty="0" smtClean="0">
                <a:solidFill>
                  <a:srgbClr val="000000"/>
                </a:solidFill>
                <a:latin typeface="微软雅黑" pitchFamily="34" charset="-122"/>
                <a:ea typeface="微软雅黑" pitchFamily="34" charset="-122"/>
              </a:rPr>
              <a:t>，</a:t>
            </a:r>
            <a:r>
              <a:rPr lang="zh-CN" altLang="en-US" sz="1800" b="0" dirty="0" smtClean="0">
                <a:solidFill>
                  <a:srgbClr val="FF0000"/>
                </a:solidFill>
                <a:latin typeface="微软雅黑" pitchFamily="34" charset="-122"/>
                <a:ea typeface="微软雅黑" pitchFamily="34" charset="-122"/>
              </a:rPr>
              <a:t>替换</a:t>
            </a:r>
            <a:r>
              <a:rPr lang="zh-CN" altLang="en-US" sz="1800" b="0" dirty="0" smtClean="0">
                <a:solidFill>
                  <a:srgbClr val="000000"/>
                </a:solidFill>
                <a:latin typeface="微软雅黑" pitchFamily="34" charset="-122"/>
                <a:ea typeface="微软雅黑" pitchFamily="34" charset="-122"/>
              </a:rPr>
              <a:t>成了</a:t>
            </a:r>
            <a:r>
              <a:rPr lang="zh-CN" altLang="en-US" sz="1800" b="0" dirty="0" smtClean="0">
                <a:latin typeface="微软雅黑" pitchFamily="34" charset="-122"/>
                <a:ea typeface="微软雅黑" pitchFamily="34" charset="-122"/>
              </a:rPr>
              <a:t>“</a:t>
            </a:r>
            <a:r>
              <a:rPr lang="en-US" altLang="zh-CN" sz="1800" b="0" dirty="0" smtClean="0">
                <a:latin typeface="微软雅黑" pitchFamily="34" charset="-122"/>
                <a:ea typeface="微软雅黑" pitchFamily="34" charset="-122"/>
              </a:rPr>
              <a:t>#</a:t>
            </a:r>
            <a:r>
              <a:rPr lang="zh-CN" altLang="en-US" sz="1800" b="0" dirty="0" smtClean="0">
                <a:latin typeface="微软雅黑" pitchFamily="34" charset="-122"/>
                <a:ea typeface="微软雅黑" pitchFamily="34" charset="-122"/>
              </a:rPr>
              <a:t>”</a:t>
            </a:r>
            <a:r>
              <a:rPr lang="zh-CN" altLang="en-US" sz="1800" b="0" dirty="0" smtClean="0">
                <a:solidFill>
                  <a:srgbClr val="000000"/>
                </a:solidFill>
                <a:latin typeface="微软雅黑" pitchFamily="34" charset="-122"/>
                <a:ea typeface="微软雅黑" pitchFamily="34" charset="-122"/>
              </a:rPr>
              <a:t>。</a:t>
            </a:r>
            <a:r>
              <a:rPr lang="zh-CN" altLang="en-US" sz="1800" b="0" dirty="0" smtClean="0">
                <a:latin typeface="微软雅黑" pitchFamily="34" charset="-122"/>
                <a:ea typeface="微软雅黑" pitchFamily="34" charset="-122"/>
                <a:cs typeface="Courier New" pitchFamily="49" charset="0"/>
              </a:rPr>
              <a:t>这种方法其实是伪加密，达不到加密目的，一旦公开也容易被质疑，所以我们在设计的时候，需要考虑设计公开的安全性。</a:t>
            </a:r>
            <a:endParaRPr lang="en-US" altLang="zh-CN" sz="1800" b="0" dirty="0" smtClean="0">
              <a:latin typeface="微软雅黑" pitchFamily="34" charset="-122"/>
              <a:ea typeface="微软雅黑" pitchFamily="34" charset="-122"/>
              <a:cs typeface="Courier New" pitchFamily="49" charset="0"/>
            </a:endParaRPr>
          </a:p>
          <a:p>
            <a:pPr lvl="0" algn="just">
              <a:lnSpc>
                <a:spcPct val="125000"/>
              </a:lnSpc>
              <a:spcBef>
                <a:spcPts val="300"/>
              </a:spcBef>
            </a:pPr>
            <a:r>
              <a:rPr lang="zh-CN" altLang="en-US" sz="1800" b="0" dirty="0" smtClean="0">
                <a:latin typeface="微软雅黑" pitchFamily="34" charset="-122"/>
                <a:ea typeface="微软雅黑" pitchFamily="34" charset="-122"/>
                <a:cs typeface="Courier New" pitchFamily="49" charset="0"/>
              </a:rPr>
              <a:t>       建议</a:t>
            </a:r>
            <a:r>
              <a:rPr lang="zh-CN" altLang="en-US" sz="1800" b="0" dirty="0" smtClean="0">
                <a:latin typeface="微软雅黑" pitchFamily="34" charset="-122"/>
                <a:ea typeface="微软雅黑" pitchFamily="34" charset="-122"/>
              </a:rPr>
              <a:t>使用公开标准的密码算法，例如</a:t>
            </a:r>
            <a:r>
              <a:rPr lang="en-US" altLang="zh-CN" sz="1800" b="0" dirty="0" smtClean="0">
                <a:latin typeface="微软雅黑" pitchFamily="34" charset="-122"/>
                <a:ea typeface="微软雅黑" pitchFamily="34" charset="-122"/>
              </a:rPr>
              <a:t>AES</a:t>
            </a:r>
            <a:r>
              <a:rPr lang="zh-CN" altLang="en-US" sz="1800" b="0" dirty="0" smtClean="0">
                <a:latin typeface="微软雅黑" pitchFamily="34" charset="-122"/>
                <a:ea typeface="微软雅黑" pitchFamily="34" charset="-122"/>
              </a:rPr>
              <a:t>，</a:t>
            </a:r>
            <a:r>
              <a:rPr lang="en-US" altLang="zh-CN" sz="1800" b="0" dirty="0" smtClean="0">
                <a:latin typeface="微软雅黑" pitchFamily="34" charset="-122"/>
                <a:ea typeface="微软雅黑" pitchFamily="34" charset="-122"/>
              </a:rPr>
              <a:t>SHA256</a:t>
            </a:r>
          </a:p>
          <a:p>
            <a:pPr lvl="0" algn="just">
              <a:lnSpc>
                <a:spcPct val="125000"/>
              </a:lnSpc>
              <a:spcBef>
                <a:spcPts val="300"/>
              </a:spcBef>
            </a:pPr>
            <a:r>
              <a:rPr lang="zh-CN" altLang="en-US" sz="1800" b="0" dirty="0" smtClean="0">
                <a:latin typeface="微软雅黑" pitchFamily="34" charset="-122"/>
                <a:ea typeface="微软雅黑" pitchFamily="34" charset="-122"/>
              </a:rPr>
              <a:t>等算法，而不要尝试开发自己私有的密码算法。</a:t>
            </a:r>
            <a:endParaRPr lang="en-US" altLang="zh-CN" sz="1800" b="0" dirty="0" smtClean="0">
              <a:latin typeface="微软雅黑" pitchFamily="34" charset="-122"/>
              <a:ea typeface="微软雅黑" pitchFamily="34" charset="-122"/>
            </a:endParaRPr>
          </a:p>
          <a:p>
            <a:pPr algn="just">
              <a:lnSpc>
                <a:spcPct val="125000"/>
              </a:lnSpc>
              <a:spcBef>
                <a:spcPts val="300"/>
              </a:spcBef>
            </a:pPr>
            <a:endParaRPr lang="en-US" altLang="zh-CN" sz="1500" dirty="0" smtClean="0">
              <a:solidFill>
                <a:srgbClr val="000000"/>
              </a:solidFill>
              <a:latin typeface="华文细黑" pitchFamily="2" charset="-122"/>
              <a:ea typeface="华文细黑" pitchFamily="2" charset="-122"/>
            </a:endParaRPr>
          </a:p>
        </p:txBody>
      </p:sp>
      <p:pic>
        <p:nvPicPr>
          <p:cNvPr id="11" name="Picture 2"/>
          <p:cNvPicPr>
            <a:picLocks noChangeAspect="1" noChangeArrowheads="1"/>
          </p:cNvPicPr>
          <p:nvPr/>
        </p:nvPicPr>
        <p:blipFill>
          <a:blip r:embed="rId4" cstate="print"/>
          <a:srcRect/>
          <a:stretch>
            <a:fillRect/>
          </a:stretch>
        </p:blipFill>
        <p:spPr bwMode="auto">
          <a:xfrm>
            <a:off x="614282" y="4005064"/>
            <a:ext cx="5037838" cy="1690953"/>
          </a:xfrm>
          <a:prstGeom prst="rect">
            <a:avLst/>
          </a:prstGeom>
          <a:ln>
            <a:solidFill>
              <a:schemeClr val="bg1">
                <a:lumMod val="50000"/>
              </a:schemeClr>
            </a:solidFill>
          </a:ln>
          <a:effectLst/>
        </p:spPr>
      </p:pic>
      <p:grpSp>
        <p:nvGrpSpPr>
          <p:cNvPr id="12" name="组合 21"/>
          <p:cNvGrpSpPr/>
          <p:nvPr/>
        </p:nvGrpSpPr>
        <p:grpSpPr>
          <a:xfrm>
            <a:off x="6336702" y="2636912"/>
            <a:ext cx="2915818" cy="3059105"/>
            <a:chOff x="6588223" y="2253414"/>
            <a:chExt cx="2088233" cy="2624595"/>
          </a:xfrm>
        </p:grpSpPr>
        <p:sp>
          <p:nvSpPr>
            <p:cNvPr id="13" name="圆角矩形 12"/>
            <p:cNvSpPr/>
            <p:nvPr/>
          </p:nvSpPr>
          <p:spPr>
            <a:xfrm>
              <a:off x="6588224" y="2262706"/>
              <a:ext cx="1440160"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 name="TextBox 13"/>
            <p:cNvSpPr txBox="1"/>
            <p:nvPr/>
          </p:nvSpPr>
          <p:spPr>
            <a:xfrm>
              <a:off x="6597013" y="4416344"/>
              <a:ext cx="1512168" cy="461665"/>
            </a:xfrm>
            <a:prstGeom prst="rect">
              <a:avLst/>
            </a:prstGeom>
            <a:noFill/>
          </p:spPr>
          <p:txBody>
            <a:bodyPr wrap="square" rtlCol="0">
              <a:spAutoFit/>
            </a:bodyPr>
            <a:lstStyle/>
            <a:p>
              <a:r>
                <a:rPr lang="en-US" altLang="zh-CN" sz="1200" dirty="0" smtClean="0">
                  <a:latin typeface="微软雅黑" pitchFamily="34" charset="-122"/>
                  <a:ea typeface="微软雅黑" pitchFamily="34" charset="-122"/>
                </a:rPr>
                <a:t>QWRtaW4xMjM%23</a:t>
              </a:r>
              <a:endParaRPr lang="zh-CN" altLang="en-US" sz="1200" dirty="0">
                <a:latin typeface="微软雅黑" pitchFamily="34" charset="-122"/>
                <a:ea typeface="微软雅黑" pitchFamily="34" charset="-122"/>
              </a:endParaRPr>
            </a:p>
          </p:txBody>
        </p:sp>
        <p:sp>
          <p:nvSpPr>
            <p:cNvPr id="15" name="圆角矩形 14"/>
            <p:cNvSpPr/>
            <p:nvPr/>
          </p:nvSpPr>
          <p:spPr>
            <a:xfrm>
              <a:off x="6588224" y="3014502"/>
              <a:ext cx="1440160"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 name="TextBox 15"/>
            <p:cNvSpPr txBox="1"/>
            <p:nvPr/>
          </p:nvSpPr>
          <p:spPr>
            <a:xfrm>
              <a:off x="6588223" y="3758060"/>
              <a:ext cx="1512168" cy="276999"/>
            </a:xfrm>
            <a:prstGeom prst="rect">
              <a:avLst/>
            </a:prstGeom>
            <a:noFill/>
          </p:spPr>
          <p:txBody>
            <a:bodyPr wrap="square" rtlCol="0">
              <a:spAutoFit/>
            </a:bodyPr>
            <a:lstStyle/>
            <a:p>
              <a:r>
                <a:rPr lang="en-US" altLang="zh-CN" sz="1200" dirty="0" smtClean="0">
                  <a:latin typeface="微软雅黑" pitchFamily="34" charset="-122"/>
                  <a:ea typeface="微软雅黑" pitchFamily="34" charset="-122"/>
                </a:rPr>
                <a:t>QWRtaW4xMjM#</a:t>
              </a:r>
              <a:endParaRPr lang="zh-CN" altLang="en-US" sz="1200" dirty="0">
                <a:latin typeface="微软雅黑" pitchFamily="34" charset="-122"/>
                <a:ea typeface="微软雅黑" pitchFamily="34" charset="-122"/>
              </a:endParaRPr>
            </a:p>
          </p:txBody>
        </p:sp>
        <p:sp>
          <p:nvSpPr>
            <p:cNvPr id="17" name="圆角矩形 16"/>
            <p:cNvSpPr/>
            <p:nvPr/>
          </p:nvSpPr>
          <p:spPr>
            <a:xfrm>
              <a:off x="6588224" y="3770304"/>
              <a:ext cx="1440160"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8" name="TextBox 17"/>
            <p:cNvSpPr txBox="1"/>
            <p:nvPr/>
          </p:nvSpPr>
          <p:spPr>
            <a:xfrm>
              <a:off x="6588223" y="3010859"/>
              <a:ext cx="1512168" cy="276999"/>
            </a:xfrm>
            <a:prstGeom prst="rect">
              <a:avLst/>
            </a:prstGeom>
            <a:noFill/>
          </p:spPr>
          <p:txBody>
            <a:bodyPr wrap="square" rtlCol="0">
              <a:spAutoFit/>
            </a:bodyPr>
            <a:lstStyle/>
            <a:p>
              <a:r>
                <a:rPr lang="en-US" altLang="zh-CN" sz="1200" dirty="0" smtClean="0">
                  <a:latin typeface="微软雅黑" pitchFamily="34" charset="-122"/>
                  <a:ea typeface="微软雅黑" pitchFamily="34" charset="-122"/>
                </a:rPr>
                <a:t>QWRtaW4xMjM=</a:t>
              </a:r>
              <a:endParaRPr lang="zh-CN" altLang="en-US" sz="1200" dirty="0">
                <a:latin typeface="微软雅黑" pitchFamily="34" charset="-122"/>
                <a:ea typeface="微软雅黑" pitchFamily="34" charset="-122"/>
              </a:endParaRPr>
            </a:p>
          </p:txBody>
        </p:sp>
        <p:sp>
          <p:nvSpPr>
            <p:cNvPr id="19" name="下箭头 18"/>
            <p:cNvSpPr/>
            <p:nvPr/>
          </p:nvSpPr>
          <p:spPr>
            <a:xfrm>
              <a:off x="7236296" y="2556024"/>
              <a:ext cx="144016" cy="432048"/>
            </a:xfrm>
            <a:prstGeom prst="downArrow">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2" name="TextBox 21"/>
            <p:cNvSpPr txBox="1"/>
            <p:nvPr/>
          </p:nvSpPr>
          <p:spPr>
            <a:xfrm>
              <a:off x="7452320" y="4093248"/>
              <a:ext cx="1008112" cy="341655"/>
            </a:xfrm>
            <a:prstGeom prst="rect">
              <a:avLst/>
            </a:prstGeom>
            <a:noFill/>
          </p:spPr>
          <p:txBody>
            <a:bodyPr wrap="square" rtlCol="0">
              <a:spAutoFit/>
            </a:bodyPr>
            <a:lstStyle/>
            <a:p>
              <a:r>
                <a:rPr lang="en-US" altLang="zh-CN" sz="1100" dirty="0" smtClean="0">
                  <a:latin typeface="微软雅黑" pitchFamily="34" charset="-122"/>
                  <a:ea typeface="微软雅黑" pitchFamily="34" charset="-122"/>
                </a:rPr>
                <a:t>URL</a:t>
              </a:r>
              <a:r>
                <a:rPr lang="zh-CN" altLang="en-US" sz="1100" dirty="0" smtClean="0">
                  <a:latin typeface="微软雅黑" pitchFamily="34" charset="-122"/>
                  <a:ea typeface="微软雅黑" pitchFamily="34" charset="-122"/>
                </a:rPr>
                <a:t>编码</a:t>
              </a:r>
              <a:endParaRPr lang="zh-CN" altLang="en-US" sz="1100" dirty="0">
                <a:latin typeface="微软雅黑" pitchFamily="34" charset="-122"/>
                <a:ea typeface="微软雅黑" pitchFamily="34" charset="-122"/>
              </a:endParaRPr>
            </a:p>
          </p:txBody>
        </p:sp>
        <p:sp>
          <p:nvSpPr>
            <p:cNvPr id="23" name="下箭头 22"/>
            <p:cNvSpPr/>
            <p:nvPr/>
          </p:nvSpPr>
          <p:spPr>
            <a:xfrm>
              <a:off x="7236296" y="3313106"/>
              <a:ext cx="144016" cy="432048"/>
            </a:xfrm>
            <a:prstGeom prst="downArrow">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4" name="TextBox 23"/>
            <p:cNvSpPr txBox="1"/>
            <p:nvPr/>
          </p:nvSpPr>
          <p:spPr>
            <a:xfrm>
              <a:off x="7452320" y="3405542"/>
              <a:ext cx="1224136" cy="341655"/>
            </a:xfrm>
            <a:prstGeom prst="rect">
              <a:avLst/>
            </a:prstGeom>
            <a:noFill/>
          </p:spPr>
          <p:txBody>
            <a:bodyPr wrap="square" rtlCol="0">
              <a:spAutoFit/>
            </a:bodyPr>
            <a:lstStyle/>
            <a:p>
              <a:r>
                <a:rPr lang="zh-CN" altLang="en-US" sz="1100" dirty="0" smtClean="0">
                  <a:latin typeface="微软雅黑" pitchFamily="34" charset="-122"/>
                  <a:ea typeface="微软雅黑" pitchFamily="34" charset="-122"/>
                </a:rPr>
                <a:t>把“</a:t>
              </a:r>
              <a:r>
                <a:rPr lang="en-US" altLang="zh-CN" sz="1100" dirty="0" smtClean="0">
                  <a:latin typeface="微软雅黑" pitchFamily="34" charset="-122"/>
                  <a:ea typeface="微软雅黑" pitchFamily="34" charset="-122"/>
                </a:rPr>
                <a:t>=</a:t>
              </a:r>
              <a:r>
                <a:rPr lang="zh-CN" altLang="en-US" sz="1100" dirty="0" smtClean="0">
                  <a:latin typeface="微软雅黑" pitchFamily="34" charset="-122"/>
                  <a:ea typeface="微软雅黑" pitchFamily="34" charset="-122"/>
                </a:rPr>
                <a:t>”换成“</a:t>
              </a:r>
              <a:r>
                <a:rPr lang="en-US" altLang="zh-CN" sz="1100" dirty="0" smtClean="0">
                  <a:latin typeface="微软雅黑" pitchFamily="34" charset="-122"/>
                  <a:ea typeface="微软雅黑" pitchFamily="34" charset="-122"/>
                </a:rPr>
                <a:t>#</a:t>
              </a:r>
              <a:r>
                <a:rPr lang="zh-CN" altLang="en-US" sz="1100" dirty="0" smtClean="0">
                  <a:latin typeface="微软雅黑" pitchFamily="34" charset="-122"/>
                  <a:ea typeface="微软雅黑" pitchFamily="34" charset="-122"/>
                </a:rPr>
                <a:t>”</a:t>
              </a:r>
              <a:endParaRPr lang="zh-CN" altLang="en-US" sz="1100" dirty="0">
                <a:latin typeface="微软雅黑" pitchFamily="34" charset="-122"/>
                <a:ea typeface="微软雅黑" pitchFamily="34" charset="-122"/>
              </a:endParaRPr>
            </a:p>
          </p:txBody>
        </p:sp>
        <p:sp>
          <p:nvSpPr>
            <p:cNvPr id="25" name="圆角矩形 24"/>
            <p:cNvSpPr/>
            <p:nvPr/>
          </p:nvSpPr>
          <p:spPr>
            <a:xfrm>
              <a:off x="6588224" y="4485662"/>
              <a:ext cx="1440160"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8" name="TextBox 27"/>
            <p:cNvSpPr txBox="1"/>
            <p:nvPr/>
          </p:nvSpPr>
          <p:spPr>
            <a:xfrm>
              <a:off x="6588223" y="2253414"/>
              <a:ext cx="1512168" cy="276999"/>
            </a:xfrm>
            <a:prstGeom prst="rect">
              <a:avLst/>
            </a:prstGeom>
            <a:noFill/>
          </p:spPr>
          <p:txBody>
            <a:bodyPr wrap="square" rtlCol="0">
              <a:spAutoFit/>
            </a:bodyPr>
            <a:lstStyle/>
            <a:p>
              <a:pPr algn="ctr"/>
              <a:r>
                <a:rPr lang="en-US" altLang="zh-CN" sz="1200" dirty="0" smtClean="0">
                  <a:latin typeface="微软雅黑" pitchFamily="34" charset="-122"/>
                  <a:ea typeface="微软雅黑" pitchFamily="34" charset="-122"/>
                </a:rPr>
                <a:t>Admin123</a:t>
              </a:r>
              <a:endParaRPr lang="zh-CN" altLang="en-US" sz="1200" dirty="0">
                <a:latin typeface="微软雅黑" pitchFamily="34" charset="-122"/>
                <a:ea typeface="微软雅黑" pitchFamily="34" charset="-122"/>
              </a:endParaRPr>
            </a:p>
          </p:txBody>
        </p:sp>
        <p:sp>
          <p:nvSpPr>
            <p:cNvPr id="29" name="下箭头 28"/>
            <p:cNvSpPr/>
            <p:nvPr/>
          </p:nvSpPr>
          <p:spPr>
            <a:xfrm>
              <a:off x="7236296" y="4053614"/>
              <a:ext cx="144016" cy="432048"/>
            </a:xfrm>
            <a:prstGeom prst="downArrow">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0" name="TextBox 29"/>
            <p:cNvSpPr txBox="1"/>
            <p:nvPr/>
          </p:nvSpPr>
          <p:spPr>
            <a:xfrm>
              <a:off x="7380311" y="2629575"/>
              <a:ext cx="1224136" cy="341655"/>
            </a:xfrm>
            <a:prstGeom prst="rect">
              <a:avLst/>
            </a:prstGeom>
            <a:noFill/>
          </p:spPr>
          <p:txBody>
            <a:bodyPr wrap="square" rtlCol="0">
              <a:spAutoFit/>
            </a:bodyPr>
            <a:lstStyle/>
            <a:p>
              <a:r>
                <a:rPr lang="en-US" altLang="zh-CN" sz="1100" dirty="0" smtClean="0">
                  <a:latin typeface="微软雅黑" pitchFamily="34" charset="-122"/>
                  <a:ea typeface="微软雅黑" pitchFamily="34" charset="-122"/>
                </a:rPr>
                <a:t>Base64</a:t>
              </a:r>
              <a:r>
                <a:rPr lang="zh-CN" altLang="en-US" sz="1100" dirty="0" smtClean="0">
                  <a:latin typeface="微软雅黑" pitchFamily="34" charset="-122"/>
                  <a:ea typeface="微软雅黑" pitchFamily="34" charset="-122"/>
                </a:rPr>
                <a:t>编码</a:t>
              </a:r>
              <a:endParaRPr lang="zh-CN" altLang="en-US" sz="1100" dirty="0">
                <a:latin typeface="微软雅黑" pitchFamily="34" charset="-122"/>
                <a:ea typeface="微软雅黑" pitchFamily="34" charset="-122"/>
              </a:endParaRPr>
            </a:p>
          </p:txBody>
        </p:sp>
      </p:grpSp>
      <p:sp>
        <p:nvSpPr>
          <p:cNvPr id="38" name="矩形 37"/>
          <p:cNvSpPr/>
          <p:nvPr/>
        </p:nvSpPr>
        <p:spPr>
          <a:xfrm>
            <a:off x="323528" y="404664"/>
            <a:ext cx="3852338" cy="430887"/>
          </a:xfrm>
          <a:prstGeom prst="rect">
            <a:avLst/>
          </a:prstGeom>
          <a:noFill/>
        </p:spPr>
        <p:txBody>
          <a:bodyPr wrap="none" lIns="91440" tIns="45720" rIns="91440" bIns="45720">
            <a:spAutoFit/>
          </a:bodyPr>
          <a:lstStyle/>
          <a:p>
            <a:pPr algn="ctr"/>
            <a:r>
              <a:rPr lang="zh-CN" altLang="en-US" sz="2200" b="1" dirty="0" smtClean="0">
                <a:solidFill>
                  <a:srgbClr val="C00000"/>
                </a:solidFill>
                <a:latin typeface="Times New Roman" pitchFamily="18" charset="0"/>
                <a:ea typeface="华文细黑" pitchFamily="2" charset="-122"/>
              </a:rPr>
              <a:t>案例二：私有的</a:t>
            </a:r>
            <a:r>
              <a:rPr lang="zh-CN" altLang="en-US" sz="2200" dirty="0" smtClean="0">
                <a:solidFill>
                  <a:srgbClr val="C00000"/>
                </a:solidFill>
                <a:latin typeface="Times New Roman" pitchFamily="18" charset="0"/>
                <a:ea typeface="华文细黑" pitchFamily="2" charset="-122"/>
              </a:rPr>
              <a:t>“</a:t>
            </a:r>
            <a:r>
              <a:rPr lang="zh-CN" altLang="en-US" sz="2200" b="1" dirty="0" smtClean="0">
                <a:solidFill>
                  <a:srgbClr val="C00000"/>
                </a:solidFill>
                <a:latin typeface="Times New Roman" pitchFamily="18" charset="0"/>
                <a:ea typeface="华文细黑" pitchFamily="2" charset="-122"/>
              </a:rPr>
              <a:t>加密”算法</a:t>
            </a:r>
          </a:p>
        </p:txBody>
      </p:sp>
      <p:sp>
        <p:nvSpPr>
          <p:cNvPr id="26"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13</a:t>
            </a:fld>
            <a:endParaRPr lang="en-GB" dirty="0">
              <a:latin typeface="+mn-ea"/>
              <a:ea typeface="+mn-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3"/>
          <p:cNvSpPr>
            <a:spLocks noGrp="1" noChangeArrowheads="1"/>
          </p:cNvSpPr>
          <p:nvPr>
            <p:ph type="title"/>
          </p:nvPr>
        </p:nvSpPr>
        <p:spPr>
          <a:xfrm>
            <a:off x="653244" y="430893"/>
            <a:ext cx="6913139" cy="870857"/>
          </a:xfrm>
        </p:spPr>
        <p:txBody>
          <a:bodyPr/>
          <a:lstStyle/>
          <a:p>
            <a:pPr eaLnBrk="1" hangingPunct="1"/>
            <a:r>
              <a:rPr lang="zh-CN" altLang="en-US" sz="3600" b="1" dirty="0" smtClean="0"/>
              <a:t>目录</a:t>
            </a:r>
          </a:p>
        </p:txBody>
      </p:sp>
      <p:sp>
        <p:nvSpPr>
          <p:cNvPr id="4"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14</a:t>
            </a:fld>
            <a:endParaRPr lang="en-GB" dirty="0">
              <a:latin typeface="+mn-ea"/>
              <a:ea typeface="+mn-ea"/>
            </a:endParaRPr>
          </a:p>
        </p:txBody>
      </p:sp>
      <p:sp>
        <p:nvSpPr>
          <p:cNvPr id="5" name="Rectangle 25"/>
          <p:cNvSpPr txBox="1">
            <a:spLocks noChangeArrowheads="1"/>
          </p:cNvSpPr>
          <p:nvPr/>
        </p:nvSpPr>
        <p:spPr bwMode="auto">
          <a:xfrm>
            <a:off x="653244" y="1124744"/>
            <a:ext cx="8022444" cy="5015408"/>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zh-CN"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开放设计原则</a:t>
            </a:r>
            <a:r>
              <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Open Design</a:t>
            </a:r>
            <a:r>
              <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rgbClr val="990000"/>
                </a:solidFill>
                <a:latin typeface="微软雅黑" pitchFamily="34" charset="-122"/>
                <a:ea typeface="微软雅黑" pitchFamily="34" charset="-122"/>
              </a:rPr>
              <a:t>失败安全缺省原则</a:t>
            </a:r>
            <a:r>
              <a:rPr lang="zh-CN" altLang="zh-CN" sz="2600" kern="0" dirty="0" smtClean="0">
                <a:solidFill>
                  <a:srgbClr val="990000"/>
                </a:solidFill>
                <a:latin typeface="微软雅黑" pitchFamily="34" charset="-122"/>
                <a:ea typeface="微软雅黑" pitchFamily="34" charset="-122"/>
              </a:rPr>
              <a:t>（</a:t>
            </a:r>
            <a:r>
              <a:rPr lang="en-US" altLang="zh-CN" sz="2600" kern="0" dirty="0" smtClean="0">
                <a:solidFill>
                  <a:srgbClr val="990000"/>
                </a:solidFill>
                <a:latin typeface="微软雅黑" pitchFamily="34" charset="-122"/>
                <a:ea typeface="微软雅黑" pitchFamily="34" charset="-122"/>
              </a:rPr>
              <a:t>Fail-safe defaults</a:t>
            </a:r>
            <a:r>
              <a:rPr lang="zh-CN" altLang="zh-CN" sz="2600" kern="0" dirty="0" smtClean="0">
                <a:solidFill>
                  <a:srgbClr val="990000"/>
                </a:solidFill>
                <a:latin typeface="微软雅黑" pitchFamily="34" charset="-122"/>
                <a:ea typeface="微软雅黑" pitchFamily="34" charset="-122"/>
              </a:rPr>
              <a:t>）</a:t>
            </a:r>
            <a:endParaRPr lang="zh-CN" altLang="en-US" sz="2600" kern="0" dirty="0" smtClean="0">
              <a:solidFill>
                <a:srgbClr val="990000"/>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权限</a:t>
            </a:r>
            <a:r>
              <a:rPr kumimoji="0" lang="zh-CN" altLang="zh-CN"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分离原则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Separation of Privilege</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最小特权原则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Least Privilege</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经济适用</a:t>
            </a:r>
            <a:r>
              <a:rPr kumimoji="0" lang="zh-CN" altLang="zh-CN"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Economy of Mechanism</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zh-CN"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最小公共化原则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Least Common Mechanism</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完全仲裁原则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Complete Mediation</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心理可承受</a:t>
            </a:r>
            <a:r>
              <a:rPr kumimoji="0" lang="zh-CN" altLang="zh-CN"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Psychological Acceptability</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纵深防御原则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Defense in Depth</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endPar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5550006" y="548680"/>
            <a:ext cx="3486490" cy="2625994"/>
          </a:xfrm>
          <a:prstGeom prst="rect">
            <a:avLst/>
          </a:prstGeom>
          <a:noFill/>
          <a:ln w="9525">
            <a:noFill/>
            <a:miter lim="800000"/>
            <a:headEnd/>
            <a:tailEnd/>
          </a:ln>
        </p:spPr>
      </p:pic>
      <p:sp>
        <p:nvSpPr>
          <p:cNvPr id="2" name="标题 1"/>
          <p:cNvSpPr>
            <a:spLocks noGrp="1"/>
          </p:cNvSpPr>
          <p:nvPr>
            <p:ph type="title"/>
          </p:nvPr>
        </p:nvSpPr>
        <p:spPr/>
        <p:txBody>
          <a:bodyPr/>
          <a:lstStyle/>
          <a:p>
            <a:pPr lvl="0"/>
            <a:r>
              <a:rPr lang="en-US" altLang="zh-CN" sz="3200" dirty="0" smtClean="0"/>
              <a:t>2</a:t>
            </a:r>
            <a:r>
              <a:rPr lang="zh-CN" altLang="en-US" sz="3200" dirty="0" smtClean="0"/>
              <a:t>、失败安全缺省原则</a:t>
            </a:r>
          </a:p>
        </p:txBody>
      </p:sp>
      <p:sp>
        <p:nvSpPr>
          <p:cNvPr id="5"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15</a:t>
            </a:fld>
            <a:endParaRPr lang="en-GB" dirty="0">
              <a:latin typeface="+mn-ea"/>
              <a:ea typeface="+mn-ea"/>
            </a:endParaRPr>
          </a:p>
        </p:txBody>
      </p:sp>
      <p:sp>
        <p:nvSpPr>
          <p:cNvPr id="9" name="燕尾形 8"/>
          <p:cNvSpPr/>
          <p:nvPr/>
        </p:nvSpPr>
        <p:spPr bwMode="auto">
          <a:xfrm>
            <a:off x="827584" y="980728"/>
            <a:ext cx="3528392" cy="558350"/>
          </a:xfrm>
          <a:prstGeom prst="chevron">
            <a:avLst/>
          </a:prstGeom>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a:buClr>
                <a:srgbClr val="CC9900"/>
              </a:buClr>
            </a:pPr>
            <a:r>
              <a:rPr lang="en-US" altLang="zh-CN" sz="2400" kern="0" dirty="0" smtClean="0">
                <a:solidFill>
                  <a:schemeClr val="tx1"/>
                </a:solidFill>
                <a:latin typeface="微软雅黑" pitchFamily="34" charset="-122"/>
                <a:ea typeface="微软雅黑" pitchFamily="34" charset="-122"/>
              </a:rPr>
              <a:t>Fail-safe defaults</a:t>
            </a:r>
            <a:endParaRPr lang="en-US" altLang="zh-CN" sz="2400" dirty="0" smtClean="0">
              <a:solidFill>
                <a:schemeClr val="tx1"/>
              </a:solidFill>
              <a:latin typeface="微软雅黑" pitchFamily="34" charset="-122"/>
              <a:ea typeface="微软雅黑" pitchFamily="34" charset="-122"/>
            </a:endParaRPr>
          </a:p>
        </p:txBody>
      </p:sp>
      <p:sp>
        <p:nvSpPr>
          <p:cNvPr id="11" name="矩形 10"/>
          <p:cNvSpPr/>
          <p:nvPr/>
        </p:nvSpPr>
        <p:spPr>
          <a:xfrm>
            <a:off x="539552" y="1556792"/>
            <a:ext cx="5112568" cy="1689052"/>
          </a:xfrm>
          <a:prstGeom prst="rect">
            <a:avLst/>
          </a:prstGeom>
        </p:spPr>
        <p:txBody>
          <a:bodyPr wrap="square">
            <a:spAutoFit/>
          </a:bodyPr>
          <a:lstStyle/>
          <a:p>
            <a:pPr indent="628650" algn="l">
              <a:lnSpc>
                <a:spcPct val="150000"/>
              </a:lnSpc>
              <a:buClr>
                <a:srgbClr val="CC9900"/>
              </a:buClr>
            </a:pPr>
            <a:r>
              <a:rPr lang="zh-CN" altLang="en-US" sz="2400" dirty="0" smtClean="0">
                <a:latin typeface="微软雅黑" pitchFamily="34" charset="-122"/>
                <a:ea typeface="微软雅黑" pitchFamily="34" charset="-122"/>
              </a:rPr>
              <a:t>访问决策应当基于允许，而不是拒绝。默认情况下是不允许访问的，保护机制仅用来识别允许访问的情况。</a:t>
            </a:r>
          </a:p>
        </p:txBody>
      </p:sp>
      <p:sp>
        <p:nvSpPr>
          <p:cNvPr id="12" name="圆角矩形 11"/>
          <p:cNvSpPr/>
          <p:nvPr/>
        </p:nvSpPr>
        <p:spPr bwMode="auto">
          <a:xfrm>
            <a:off x="323528" y="3356992"/>
            <a:ext cx="8497192" cy="2664296"/>
          </a:xfrm>
          <a:prstGeom prst="roundRect">
            <a:avLst/>
          </a:prstGeom>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3" name="内容占位符 2"/>
          <p:cNvSpPr>
            <a:spLocks noGrp="1"/>
          </p:cNvSpPr>
          <p:nvPr>
            <p:ph idx="1"/>
          </p:nvPr>
        </p:nvSpPr>
        <p:spPr>
          <a:xfrm>
            <a:off x="540072" y="3356992"/>
            <a:ext cx="8280400" cy="3240360"/>
          </a:xfrm>
        </p:spPr>
        <p:txBody>
          <a:bodyPr/>
          <a:lstStyle/>
          <a:p>
            <a:pPr marL="180975" indent="-180975">
              <a:buNone/>
            </a:pPr>
            <a:r>
              <a:rPr lang="en-US" altLang="zh-CN" sz="2000" b="0" dirty="0" smtClean="0"/>
              <a:t>①</a:t>
            </a:r>
            <a:r>
              <a:rPr lang="zh-CN" altLang="en-US" sz="2000" b="0" dirty="0" smtClean="0"/>
              <a:t>、失败安全</a:t>
            </a:r>
            <a:endParaRPr lang="en-US" altLang="zh-CN" sz="2000" b="0" dirty="0" smtClean="0"/>
          </a:p>
          <a:p>
            <a:pPr marL="542925" lvl="0" indent="0">
              <a:buNone/>
            </a:pPr>
            <a:r>
              <a:rPr lang="zh-CN" altLang="en-US" sz="2000" b="0" dirty="0" smtClean="0"/>
              <a:t>当系统发生故障的时候，对任何请求默认拒绝，另外</a:t>
            </a:r>
            <a:r>
              <a:rPr lang="zh-CN" altLang="zh-CN" sz="2000" b="0" dirty="0" smtClean="0"/>
              <a:t>对错误消息和日志要小心</a:t>
            </a:r>
            <a:r>
              <a:rPr lang="zh-CN" altLang="en-US" sz="2000" b="0" dirty="0" smtClean="0"/>
              <a:t>，防止信息泄露；</a:t>
            </a:r>
            <a:endParaRPr lang="en-US" altLang="zh-CN" sz="2000" b="0" dirty="0" smtClean="0"/>
          </a:p>
          <a:p>
            <a:pPr marL="180975" lvl="0" indent="-180975">
              <a:buNone/>
            </a:pPr>
            <a:r>
              <a:rPr lang="en-US" altLang="zh-CN" sz="2000" b="0" dirty="0" smtClean="0"/>
              <a:t>②</a:t>
            </a:r>
            <a:r>
              <a:rPr lang="zh-CN" altLang="en-US" sz="2000" b="0" dirty="0" smtClean="0"/>
              <a:t>、缺省安全</a:t>
            </a:r>
            <a:endParaRPr lang="en-US" altLang="zh-CN" sz="2000" b="0" dirty="0" smtClean="0"/>
          </a:p>
          <a:p>
            <a:pPr marL="542925" indent="0">
              <a:buNone/>
            </a:pPr>
            <a:r>
              <a:rPr lang="zh-CN" altLang="en-US" sz="2000" b="0" dirty="0" smtClean="0"/>
              <a:t>系统在初始状态下，默认配置是安全的</a:t>
            </a:r>
            <a:r>
              <a:rPr lang="en-US" altLang="zh-CN" sz="2000" b="0" dirty="0" smtClean="0"/>
              <a:t>,</a:t>
            </a:r>
            <a:r>
              <a:rPr lang="zh-CN" altLang="zh-CN" sz="2000" b="0" dirty="0" smtClean="0"/>
              <a:t>通过使用最少的系统和服务来提供最大的安全性</a:t>
            </a:r>
            <a:r>
              <a:rPr lang="zh-CN" altLang="en-US" sz="2000" b="0" dirty="0" smtClean="0"/>
              <a:t>。</a:t>
            </a:r>
            <a:endParaRPr lang="en-US" altLang="zh-CN" sz="2000" b="0"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618138" y="404664"/>
            <a:ext cx="2441695" cy="430887"/>
          </a:xfrm>
          <a:prstGeom prst="rect">
            <a:avLst/>
          </a:prstGeom>
          <a:noFill/>
        </p:spPr>
        <p:txBody>
          <a:bodyPr wrap="none" lIns="91440" tIns="45720" rIns="91440" bIns="45720">
            <a:spAutoFit/>
          </a:bodyPr>
          <a:lstStyle/>
          <a:p>
            <a:pPr algn="ctr"/>
            <a:r>
              <a:rPr lang="zh-CN" altLang="en-US" sz="2200" b="1" dirty="0" smtClean="0">
                <a:solidFill>
                  <a:srgbClr val="C00000"/>
                </a:solidFill>
                <a:latin typeface="Times New Roman" pitchFamily="18" charset="0"/>
                <a:ea typeface="华文细黑" pitchFamily="2" charset="-122"/>
              </a:rPr>
              <a:t>案例一：失败安全</a:t>
            </a:r>
          </a:p>
        </p:txBody>
      </p:sp>
      <p:sp>
        <p:nvSpPr>
          <p:cNvPr id="12"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16</a:t>
            </a:fld>
            <a:endParaRPr lang="en-GB" dirty="0">
              <a:latin typeface="+mn-ea"/>
              <a:ea typeface="+mn-ea"/>
            </a:endParaRPr>
          </a:p>
        </p:txBody>
      </p:sp>
      <p:pic>
        <p:nvPicPr>
          <p:cNvPr id="66" name="Picture 18" descr="2457331_001938752144_2"/>
          <p:cNvPicPr>
            <a:picLocks noChangeAspect="1" noChangeArrowheads="1"/>
          </p:cNvPicPr>
          <p:nvPr/>
        </p:nvPicPr>
        <p:blipFill>
          <a:blip r:embed="rId3" cstate="print"/>
          <a:srcRect/>
          <a:stretch>
            <a:fillRect/>
          </a:stretch>
        </p:blipFill>
        <p:spPr bwMode="auto">
          <a:xfrm>
            <a:off x="3851920" y="2060848"/>
            <a:ext cx="1089275" cy="1224136"/>
          </a:xfrm>
          <a:prstGeom prst="rect">
            <a:avLst/>
          </a:prstGeom>
          <a:noFill/>
          <a:ln w="9525">
            <a:noFill/>
            <a:miter lim="800000"/>
            <a:headEnd/>
            <a:tailEnd/>
          </a:ln>
        </p:spPr>
      </p:pic>
      <p:pic>
        <p:nvPicPr>
          <p:cNvPr id="248835" name="Picture 3"/>
          <p:cNvPicPr>
            <a:picLocks noChangeAspect="1" noChangeArrowheads="1"/>
          </p:cNvPicPr>
          <p:nvPr/>
        </p:nvPicPr>
        <p:blipFill>
          <a:blip r:embed="rId4" cstate="print"/>
          <a:srcRect/>
          <a:stretch>
            <a:fillRect/>
          </a:stretch>
        </p:blipFill>
        <p:spPr bwMode="auto">
          <a:xfrm>
            <a:off x="5133771" y="2636912"/>
            <a:ext cx="2966621" cy="2880320"/>
          </a:xfrm>
          <a:prstGeom prst="rect">
            <a:avLst/>
          </a:prstGeom>
          <a:noFill/>
          <a:ln w="9525">
            <a:noFill/>
            <a:miter lim="800000"/>
            <a:headEnd/>
            <a:tailEnd/>
          </a:ln>
        </p:spPr>
      </p:pic>
      <p:sp>
        <p:nvSpPr>
          <p:cNvPr id="68" name="矩形 67"/>
          <p:cNvSpPr/>
          <p:nvPr/>
        </p:nvSpPr>
        <p:spPr>
          <a:xfrm>
            <a:off x="827584" y="908720"/>
            <a:ext cx="7272808" cy="2189061"/>
          </a:xfrm>
          <a:prstGeom prst="rect">
            <a:avLst/>
          </a:prstGeom>
        </p:spPr>
        <p:txBody>
          <a:bodyPr wrap="square">
            <a:spAutoFit/>
          </a:bodyPr>
          <a:lstStyle/>
          <a:p>
            <a:pPr lvl="0" indent="450850" algn="just">
              <a:lnSpc>
                <a:spcPct val="125000"/>
              </a:lnSpc>
              <a:spcBef>
                <a:spcPts val="300"/>
              </a:spcBef>
            </a:pPr>
            <a:r>
              <a:rPr lang="zh-CN" altLang="en-US" sz="1800" b="0" dirty="0" smtClean="0">
                <a:latin typeface="微软雅黑" pitchFamily="34" charset="-122"/>
                <a:ea typeface="微软雅黑" pitchFamily="34" charset="-122"/>
                <a:cs typeface="Courier New" pitchFamily="49" charset="0"/>
              </a:rPr>
              <a:t>某系统登录界面，输入用户名、密码登录，</a:t>
            </a:r>
            <a:r>
              <a:rPr lang="en-US" altLang="zh-CN" sz="1800" b="0" dirty="0" smtClean="0">
                <a:latin typeface="微软雅黑" pitchFamily="34" charset="-122"/>
                <a:ea typeface="微软雅黑" pitchFamily="34" charset="-122"/>
                <a:cs typeface="Courier New" pitchFamily="49" charset="0"/>
              </a:rPr>
              <a:t>5</a:t>
            </a:r>
            <a:r>
              <a:rPr lang="zh-CN" altLang="en-US" sz="1800" b="0" dirty="0" smtClean="0">
                <a:latin typeface="微软雅黑" pitchFamily="34" charset="-122"/>
                <a:ea typeface="微软雅黑" pitchFamily="34" charset="-122"/>
                <a:cs typeface="Courier New" pitchFamily="49" charset="0"/>
              </a:rPr>
              <a:t>分钟内重复输入错误次数超过</a:t>
            </a:r>
            <a:r>
              <a:rPr lang="en-US" altLang="zh-CN" sz="1800" b="0" dirty="0" smtClean="0">
                <a:latin typeface="微软雅黑" pitchFamily="34" charset="-122"/>
                <a:ea typeface="微软雅黑" pitchFamily="34" charset="-122"/>
                <a:cs typeface="Courier New" pitchFamily="49" charset="0"/>
              </a:rPr>
              <a:t>5</a:t>
            </a:r>
            <a:r>
              <a:rPr lang="zh-CN" altLang="en-US" sz="1800" b="0" dirty="0" smtClean="0">
                <a:latin typeface="微软雅黑" pitchFamily="34" charset="-122"/>
                <a:ea typeface="微软雅黑" pitchFamily="34" charset="-122"/>
                <a:cs typeface="Courier New" pitchFamily="49" charset="0"/>
              </a:rPr>
              <a:t>次，系统就会自动启动登录次数阈值保护机制，将锁定账号</a:t>
            </a:r>
            <a:r>
              <a:rPr lang="en-US" altLang="zh-CN" sz="1800" b="0" dirty="0" smtClean="0">
                <a:latin typeface="微软雅黑" pitchFamily="34" charset="-122"/>
                <a:ea typeface="微软雅黑" pitchFamily="34" charset="-122"/>
                <a:cs typeface="Courier New" pitchFamily="49" charset="0"/>
              </a:rPr>
              <a:t>30</a:t>
            </a:r>
            <a:r>
              <a:rPr lang="zh-CN" altLang="en-US" sz="1800" b="0" dirty="0" smtClean="0">
                <a:latin typeface="微软雅黑" pitchFamily="34" charset="-122"/>
                <a:ea typeface="微软雅黑" pitchFamily="34" charset="-122"/>
                <a:cs typeface="Courier New" pitchFamily="49" charset="0"/>
              </a:rPr>
              <a:t>分钟。如果该用户再次尝试强行登录，界面将弹出提示，告知用户账号已锁定，无法登录。</a:t>
            </a:r>
          </a:p>
          <a:p>
            <a:pPr lvl="0" algn="just">
              <a:lnSpc>
                <a:spcPct val="125000"/>
              </a:lnSpc>
              <a:spcBef>
                <a:spcPts val="300"/>
              </a:spcBef>
            </a:pPr>
            <a:endParaRPr lang="zh-CN" altLang="en-US" sz="1800" b="0" dirty="0" smtClean="0">
              <a:latin typeface="微软雅黑" pitchFamily="34" charset="-122"/>
              <a:ea typeface="微软雅黑" pitchFamily="34" charset="-122"/>
              <a:cs typeface="Courier New" pitchFamily="49" charset="0"/>
            </a:endParaRPr>
          </a:p>
          <a:p>
            <a:pPr algn="just">
              <a:lnSpc>
                <a:spcPct val="125000"/>
              </a:lnSpc>
              <a:spcBef>
                <a:spcPts val="300"/>
              </a:spcBef>
            </a:pPr>
            <a:endParaRPr lang="en-US" altLang="zh-CN" sz="1500" dirty="0" smtClean="0">
              <a:solidFill>
                <a:srgbClr val="000000"/>
              </a:solidFill>
              <a:latin typeface="华文细黑" pitchFamily="2" charset="-122"/>
              <a:ea typeface="华文细黑" pitchFamily="2" charset="-122"/>
            </a:endParaRPr>
          </a:p>
        </p:txBody>
      </p:sp>
      <p:sp>
        <p:nvSpPr>
          <p:cNvPr id="69" name="矩形 68"/>
          <p:cNvSpPr/>
          <p:nvPr/>
        </p:nvSpPr>
        <p:spPr>
          <a:xfrm>
            <a:off x="827585" y="2378164"/>
            <a:ext cx="2952327" cy="3593291"/>
          </a:xfrm>
          <a:prstGeom prst="rect">
            <a:avLst/>
          </a:prstGeom>
        </p:spPr>
        <p:txBody>
          <a:bodyPr wrap="square">
            <a:spAutoFit/>
          </a:bodyPr>
          <a:lstStyle/>
          <a:p>
            <a:pPr lvl="0" indent="450850" algn="just">
              <a:lnSpc>
                <a:spcPct val="125000"/>
              </a:lnSpc>
              <a:spcBef>
                <a:spcPts val="300"/>
              </a:spcBef>
            </a:pPr>
            <a:r>
              <a:rPr lang="zh-CN" altLang="en-US" sz="1800" b="0" dirty="0" smtClean="0">
                <a:latin typeface="微软雅黑" pitchFamily="34" charset="-122"/>
                <a:ea typeface="微软雅黑" pitchFamily="34" charset="-122"/>
                <a:cs typeface="Courier New" pitchFamily="49" charset="0"/>
              </a:rPr>
              <a:t>这种情况系统的安全机制就会判断，很有可能不是正常用户登录，而是存在黑客攻击，试图枚举暴力破解账户密码。</a:t>
            </a:r>
          </a:p>
          <a:p>
            <a:pPr lvl="0" indent="450850" algn="just">
              <a:lnSpc>
                <a:spcPct val="125000"/>
              </a:lnSpc>
              <a:spcBef>
                <a:spcPts val="300"/>
              </a:spcBef>
            </a:pPr>
            <a:r>
              <a:rPr lang="zh-CN" altLang="en-US" sz="1800" b="0" dirty="0" smtClean="0">
                <a:latin typeface="微软雅黑" pitchFamily="34" charset="-122"/>
                <a:ea typeface="微软雅黑" pitchFamily="34" charset="-122"/>
                <a:cs typeface="Courier New" pitchFamily="49" charset="0"/>
              </a:rPr>
              <a:t>此时系统自动启动应急防御机制，保证在一段时间内延缓或终止黑客后续的暴力破解行为，阻止黑客进一步威胁到系统安全</a:t>
            </a:r>
            <a:endParaRPr lang="en-US" altLang="zh-CN" sz="1500" dirty="0" smtClean="0">
              <a:solidFill>
                <a:srgbClr val="000000"/>
              </a:solidFill>
              <a:latin typeface="华文细黑" pitchFamily="2" charset="-122"/>
              <a:ea typeface="华文细黑"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467544" y="908720"/>
            <a:ext cx="8064896" cy="2088232"/>
          </a:xfrm>
          <a:prstGeom prst="rect">
            <a:avLst/>
          </a:prstGeom>
        </p:spPr>
        <p:txBody>
          <a:bodyPr>
            <a:noAutofit/>
          </a:bodyPr>
          <a:lstStyle/>
          <a:p>
            <a:pPr marL="0" lvl="1" algn="just">
              <a:lnSpc>
                <a:spcPct val="125000"/>
              </a:lnSpc>
              <a:spcBef>
                <a:spcPts val="300"/>
              </a:spcBef>
            </a:pPr>
            <a:r>
              <a:rPr lang="en-US" altLang="zh-CN" sz="1800" b="0" dirty="0" smtClean="0">
                <a:latin typeface="微软雅黑" pitchFamily="34" charset="-122"/>
                <a:ea typeface="微软雅黑" pitchFamily="34" charset="-122"/>
                <a:cs typeface="Courier New" pitchFamily="49" charset="0"/>
              </a:rPr>
              <a:t>       </a:t>
            </a:r>
            <a:r>
              <a:rPr lang="zh-CN" altLang="zh-CN" sz="1800" b="0" dirty="0" smtClean="0">
                <a:latin typeface="微软雅黑" pitchFamily="34" charset="-122"/>
                <a:ea typeface="微软雅黑" pitchFamily="34" charset="-122"/>
                <a:cs typeface="Courier New" pitchFamily="49" charset="0"/>
              </a:rPr>
              <a:t>公司某产品默认支持用户面对管理面的访问，服务人员在部署的时候没有进行安全设置</a:t>
            </a:r>
            <a:r>
              <a:rPr lang="zh-CN" altLang="en-US" sz="1800" b="0" dirty="0" smtClean="0">
                <a:latin typeface="微软雅黑" pitchFamily="34" charset="-122"/>
                <a:ea typeface="微软雅黑" pitchFamily="34" charset="-122"/>
                <a:cs typeface="Courier New" pitchFamily="49" charset="0"/>
              </a:rPr>
              <a:t>，在欧洲客户现场使用的时候，客户发现可以通过手机来直接访问设备的管理端口，后续通过配置</a:t>
            </a:r>
            <a:r>
              <a:rPr lang="en-US" altLang="zh-CN" sz="1800" b="0" dirty="0" smtClean="0">
                <a:latin typeface="微软雅黑" pitchFamily="34" charset="-122"/>
                <a:ea typeface="微软雅黑" pitchFamily="34" charset="-122"/>
                <a:cs typeface="Courier New" pitchFamily="49" charset="0"/>
              </a:rPr>
              <a:t>ACL</a:t>
            </a:r>
            <a:r>
              <a:rPr lang="zh-CN" altLang="en-US" sz="1800" b="0" dirty="0" smtClean="0">
                <a:latin typeface="微软雅黑" pitchFamily="34" charset="-122"/>
                <a:ea typeface="微软雅黑" pitchFamily="34" charset="-122"/>
                <a:cs typeface="Courier New" pitchFamily="49" charset="0"/>
              </a:rPr>
              <a:t>解决了该问题，但是客户从而对我司的安全问题识别能力产生质疑。</a:t>
            </a:r>
            <a:endParaRPr lang="en-US" altLang="zh-CN" sz="1800" b="0" dirty="0" smtClean="0">
              <a:latin typeface="微软雅黑" pitchFamily="34" charset="-122"/>
              <a:ea typeface="微软雅黑" pitchFamily="34" charset="-122"/>
              <a:cs typeface="Courier New" pitchFamily="49" charset="0"/>
            </a:endParaRPr>
          </a:p>
          <a:p>
            <a:pPr marL="0" lvl="1" algn="just">
              <a:lnSpc>
                <a:spcPct val="125000"/>
              </a:lnSpc>
              <a:spcBef>
                <a:spcPts val="300"/>
              </a:spcBef>
            </a:pPr>
            <a:r>
              <a:rPr lang="en-US" altLang="zh-CN" sz="1800" b="0" dirty="0" smtClean="0">
                <a:latin typeface="微软雅黑" pitchFamily="34" charset="-122"/>
                <a:ea typeface="微软雅黑" pitchFamily="34" charset="-122"/>
                <a:cs typeface="Courier New" pitchFamily="49" charset="0"/>
              </a:rPr>
              <a:t>         </a:t>
            </a:r>
            <a:r>
              <a:rPr lang="zh-CN" altLang="en-US" sz="1800" b="0" dirty="0" smtClean="0">
                <a:latin typeface="微软雅黑" pitchFamily="34" charset="-122"/>
                <a:ea typeface="微软雅黑" pitchFamily="34" charset="-122"/>
                <a:cs typeface="Courier New" pitchFamily="49" charset="0"/>
              </a:rPr>
              <a:t>想一下，如果在设计的时候，就考虑了缺省安全</a:t>
            </a:r>
            <a:r>
              <a:rPr lang="en-US" altLang="zh-CN" sz="1800" b="0" dirty="0" smtClean="0">
                <a:latin typeface="微软雅黑" pitchFamily="34" charset="-122"/>
                <a:ea typeface="微软雅黑" pitchFamily="34" charset="-122"/>
                <a:cs typeface="Courier New" pitchFamily="49" charset="0"/>
              </a:rPr>
              <a:t>……..        </a:t>
            </a:r>
            <a:endParaRPr lang="zh-CN" altLang="en-US" sz="1800" dirty="0" smtClean="0">
              <a:solidFill>
                <a:srgbClr val="000000"/>
              </a:solidFill>
              <a:latin typeface="微软雅黑" pitchFamily="34" charset="-122"/>
              <a:ea typeface="微软雅黑" pitchFamily="34" charset="-122"/>
            </a:endParaRPr>
          </a:p>
          <a:p>
            <a:pPr marL="0" lvl="1" algn="just">
              <a:lnSpc>
                <a:spcPct val="125000"/>
              </a:lnSpc>
              <a:spcBef>
                <a:spcPts val="300"/>
              </a:spcBef>
            </a:pPr>
            <a:endParaRPr lang="zh-CN" altLang="de-DE" sz="1800" dirty="0" smtClean="0">
              <a:solidFill>
                <a:srgbClr val="000000"/>
              </a:solidFill>
              <a:latin typeface="华文细黑" pitchFamily="2" charset="-122"/>
              <a:ea typeface="华文细黑" pitchFamily="2" charset="-122"/>
            </a:endParaRPr>
          </a:p>
          <a:p>
            <a:pPr marL="0" algn="just">
              <a:lnSpc>
                <a:spcPct val="125000"/>
              </a:lnSpc>
              <a:spcBef>
                <a:spcPts val="300"/>
              </a:spcBef>
              <a:buNone/>
            </a:pPr>
            <a:endParaRPr lang="en-US" altLang="zh-CN" sz="1800" dirty="0" smtClean="0">
              <a:solidFill>
                <a:srgbClr val="000000"/>
              </a:solidFill>
              <a:latin typeface="华文细黑" pitchFamily="2" charset="-122"/>
              <a:ea typeface="华文细黑" pitchFamily="2" charset="-122"/>
            </a:endParaRPr>
          </a:p>
          <a:p>
            <a:pPr algn="just">
              <a:lnSpc>
                <a:spcPct val="125000"/>
              </a:lnSpc>
              <a:spcBef>
                <a:spcPts val="300"/>
              </a:spcBef>
              <a:buNone/>
            </a:pPr>
            <a:endParaRPr lang="en-US" altLang="zh-CN" sz="1800" dirty="0" smtClean="0">
              <a:solidFill>
                <a:srgbClr val="000000"/>
              </a:solidFill>
              <a:latin typeface="华文细黑" pitchFamily="2" charset="-122"/>
              <a:ea typeface="华文细黑" pitchFamily="2" charset="-122"/>
            </a:endParaRPr>
          </a:p>
          <a:p>
            <a:pPr marL="0" indent="0">
              <a:lnSpc>
                <a:spcPct val="125000"/>
              </a:lnSpc>
              <a:buNone/>
            </a:pPr>
            <a:endParaRPr lang="en-US" altLang="zh-CN" sz="1800" dirty="0" smtClean="0">
              <a:solidFill>
                <a:srgbClr val="000000"/>
              </a:solidFill>
              <a:latin typeface="华文细黑" pitchFamily="2" charset="-122"/>
              <a:ea typeface="华文细黑" pitchFamily="2" charset="-122"/>
            </a:endParaRPr>
          </a:p>
        </p:txBody>
      </p:sp>
      <p:sp>
        <p:nvSpPr>
          <p:cNvPr id="62" name="矩形 61"/>
          <p:cNvSpPr/>
          <p:nvPr/>
        </p:nvSpPr>
        <p:spPr>
          <a:xfrm>
            <a:off x="611560" y="404664"/>
            <a:ext cx="2441695" cy="430887"/>
          </a:xfrm>
          <a:prstGeom prst="rect">
            <a:avLst/>
          </a:prstGeom>
          <a:noFill/>
        </p:spPr>
        <p:txBody>
          <a:bodyPr wrap="none" lIns="91440" tIns="45720" rIns="91440" bIns="45720">
            <a:spAutoFit/>
          </a:bodyPr>
          <a:lstStyle/>
          <a:p>
            <a:pPr algn="ctr"/>
            <a:r>
              <a:rPr lang="zh-CN" altLang="en-US" sz="2200" b="1" dirty="0" smtClean="0">
                <a:solidFill>
                  <a:srgbClr val="C00000"/>
                </a:solidFill>
                <a:latin typeface="Times New Roman" pitchFamily="18" charset="0"/>
                <a:ea typeface="华文细黑" pitchFamily="2" charset="-122"/>
              </a:rPr>
              <a:t>案例二：缺省安全</a:t>
            </a:r>
          </a:p>
        </p:txBody>
      </p:sp>
      <p:pic>
        <p:nvPicPr>
          <p:cNvPr id="250881" name="Picture 1"/>
          <p:cNvPicPr>
            <a:picLocks noChangeAspect="1" noChangeArrowheads="1"/>
          </p:cNvPicPr>
          <p:nvPr/>
        </p:nvPicPr>
        <p:blipFill>
          <a:blip r:embed="rId3" cstate="print"/>
          <a:srcRect/>
          <a:stretch>
            <a:fillRect/>
          </a:stretch>
        </p:blipFill>
        <p:spPr bwMode="auto">
          <a:xfrm>
            <a:off x="767680" y="2996952"/>
            <a:ext cx="6324600" cy="3057525"/>
          </a:xfrm>
          <a:prstGeom prst="rect">
            <a:avLst/>
          </a:prstGeom>
          <a:noFill/>
          <a:ln w="9525">
            <a:noFill/>
            <a:miter lim="800000"/>
            <a:headEnd/>
            <a:tailEnd/>
          </a:ln>
        </p:spPr>
      </p:pic>
      <p:sp>
        <p:nvSpPr>
          <p:cNvPr id="7"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17</a:t>
            </a:fld>
            <a:endParaRPr lang="en-GB" dirty="0">
              <a:latin typeface="+mn-ea"/>
              <a:ea typeface="+mn-ea"/>
            </a:endParaRPr>
          </a:p>
        </p:txBody>
      </p:sp>
      <p:pic>
        <p:nvPicPr>
          <p:cNvPr id="8" name="Picture 2"/>
          <p:cNvPicPr>
            <a:picLocks noChangeAspect="1" noChangeArrowheads="1"/>
          </p:cNvPicPr>
          <p:nvPr/>
        </p:nvPicPr>
        <p:blipFill>
          <a:blip r:embed="rId4" cstate="print"/>
          <a:srcRect/>
          <a:stretch>
            <a:fillRect/>
          </a:stretch>
        </p:blipFill>
        <p:spPr bwMode="auto">
          <a:xfrm>
            <a:off x="6654693" y="2780928"/>
            <a:ext cx="1661723" cy="18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3"/>
          <p:cNvSpPr>
            <a:spLocks noGrp="1" noChangeArrowheads="1"/>
          </p:cNvSpPr>
          <p:nvPr>
            <p:ph type="title"/>
          </p:nvPr>
        </p:nvSpPr>
        <p:spPr>
          <a:xfrm>
            <a:off x="653244" y="430893"/>
            <a:ext cx="6913139" cy="870857"/>
          </a:xfrm>
        </p:spPr>
        <p:txBody>
          <a:bodyPr/>
          <a:lstStyle/>
          <a:p>
            <a:pPr eaLnBrk="1" hangingPunct="1"/>
            <a:r>
              <a:rPr lang="zh-CN" altLang="en-US" sz="3600" b="1" dirty="0" smtClean="0"/>
              <a:t>目录</a:t>
            </a:r>
          </a:p>
        </p:txBody>
      </p:sp>
      <p:sp>
        <p:nvSpPr>
          <p:cNvPr id="4"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18</a:t>
            </a:fld>
            <a:endParaRPr lang="en-GB" dirty="0">
              <a:latin typeface="+mn-ea"/>
              <a:ea typeface="+mn-ea"/>
            </a:endParaRPr>
          </a:p>
        </p:txBody>
      </p:sp>
      <p:sp>
        <p:nvSpPr>
          <p:cNvPr id="6" name="Rectangle 25"/>
          <p:cNvSpPr txBox="1">
            <a:spLocks noChangeArrowheads="1"/>
          </p:cNvSpPr>
          <p:nvPr/>
        </p:nvSpPr>
        <p:spPr bwMode="auto">
          <a:xfrm>
            <a:off x="653244" y="1124744"/>
            <a:ext cx="8022444" cy="5015408"/>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zh-CN"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开放设计原则</a:t>
            </a:r>
            <a:r>
              <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Open Design</a:t>
            </a:r>
            <a:r>
              <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chemeClr val="bg1">
                    <a:lumMod val="50000"/>
                  </a:schemeClr>
                </a:solidFill>
                <a:latin typeface="微软雅黑" pitchFamily="34" charset="-122"/>
                <a:ea typeface="微软雅黑" pitchFamily="34" charset="-122"/>
              </a:rPr>
              <a:t>失败安全缺省原则</a:t>
            </a:r>
            <a:r>
              <a:rPr lang="zh-CN" altLang="zh-CN" sz="2600" kern="0" dirty="0" smtClean="0">
                <a:solidFill>
                  <a:schemeClr val="bg1">
                    <a:lumMod val="50000"/>
                  </a:schemeClr>
                </a:solidFill>
                <a:latin typeface="微软雅黑" pitchFamily="34" charset="-122"/>
                <a:ea typeface="微软雅黑" pitchFamily="34" charset="-122"/>
              </a:rPr>
              <a:t>（</a:t>
            </a:r>
            <a:r>
              <a:rPr lang="en-US" altLang="zh-CN" sz="2000" kern="0" dirty="0" smtClean="0">
                <a:solidFill>
                  <a:schemeClr val="bg1">
                    <a:lumMod val="50000"/>
                  </a:schemeClr>
                </a:solidFill>
                <a:latin typeface="微软雅黑" pitchFamily="34" charset="-122"/>
                <a:ea typeface="微软雅黑" pitchFamily="34" charset="-122"/>
              </a:rPr>
              <a:t>Fail-safe defaults</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rgbClr val="990000"/>
                </a:solidFill>
                <a:latin typeface="微软雅黑" pitchFamily="34" charset="-122"/>
                <a:ea typeface="微软雅黑" pitchFamily="34" charset="-122"/>
              </a:rPr>
              <a:t>权限</a:t>
            </a:r>
            <a:r>
              <a:rPr lang="zh-CN" altLang="zh-CN" sz="2600" kern="0" dirty="0" smtClean="0">
                <a:solidFill>
                  <a:srgbClr val="990000"/>
                </a:solidFill>
                <a:latin typeface="微软雅黑" pitchFamily="34" charset="-122"/>
                <a:ea typeface="微软雅黑" pitchFamily="34" charset="-122"/>
              </a:rPr>
              <a:t>分离原则（</a:t>
            </a:r>
            <a:r>
              <a:rPr lang="en-US" altLang="zh-CN" sz="2600" kern="0" dirty="0" smtClean="0">
                <a:solidFill>
                  <a:srgbClr val="990000"/>
                </a:solidFill>
                <a:latin typeface="微软雅黑" pitchFamily="34" charset="-122"/>
                <a:ea typeface="微软雅黑" pitchFamily="34" charset="-122"/>
              </a:rPr>
              <a:t>Separation of Privilege</a:t>
            </a:r>
            <a:r>
              <a:rPr lang="zh-CN" altLang="zh-CN" sz="2600" kern="0" dirty="0" smtClean="0">
                <a:solidFill>
                  <a:srgbClr val="990000"/>
                </a:solidFill>
                <a:latin typeface="微软雅黑" pitchFamily="34" charset="-122"/>
                <a:ea typeface="微软雅黑" pitchFamily="34" charset="-122"/>
              </a:rPr>
              <a:t>）</a:t>
            </a:r>
            <a:endParaRPr lang="zh-CN" altLang="en-US" sz="2600" kern="0" dirty="0" smtClean="0">
              <a:solidFill>
                <a:srgbClr val="990000"/>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最小特权原则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Least Privilege</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经济适用</a:t>
            </a:r>
            <a:r>
              <a:rPr kumimoji="0" lang="zh-CN" altLang="zh-CN"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Economy of Mechanism</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zh-CN"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最小公共化原则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Least Common Mechanism</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完全仲裁原则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Complete Mediation</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心理可承受</a:t>
            </a:r>
            <a:r>
              <a:rPr kumimoji="0" lang="zh-CN" altLang="zh-CN"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Psychological Acceptability</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纵深防御原则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Defense in Depth</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endPar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bwMode="auto">
          <a:xfrm>
            <a:off x="539552" y="3284983"/>
            <a:ext cx="4032448" cy="2520281"/>
          </a:xfrm>
          <a:prstGeom prst="roundRect">
            <a:avLst/>
          </a:prstGeom>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2" name="标题 1"/>
          <p:cNvSpPr>
            <a:spLocks noGrp="1"/>
          </p:cNvSpPr>
          <p:nvPr>
            <p:ph type="title"/>
          </p:nvPr>
        </p:nvSpPr>
        <p:spPr/>
        <p:txBody>
          <a:bodyPr/>
          <a:lstStyle/>
          <a:p>
            <a:r>
              <a:rPr lang="en-US" altLang="zh-CN" sz="3200" dirty="0" smtClean="0"/>
              <a:t>3</a:t>
            </a:r>
            <a:r>
              <a:rPr lang="zh-CN" altLang="en-US" sz="3200" dirty="0" smtClean="0"/>
              <a:t>、权限</a:t>
            </a:r>
            <a:r>
              <a:rPr lang="zh-CN" altLang="zh-CN" sz="3200" dirty="0" smtClean="0"/>
              <a:t>分离原则</a:t>
            </a:r>
            <a:r>
              <a:rPr lang="zh-CN" altLang="en-US" sz="3200" dirty="0" smtClean="0"/>
              <a:t>介绍</a:t>
            </a:r>
          </a:p>
        </p:txBody>
      </p:sp>
      <p:sp>
        <p:nvSpPr>
          <p:cNvPr id="6"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19</a:t>
            </a:fld>
            <a:endParaRPr lang="en-GB" dirty="0">
              <a:latin typeface="+mn-ea"/>
              <a:ea typeface="+mn-ea"/>
            </a:endParaRPr>
          </a:p>
        </p:txBody>
      </p:sp>
      <p:sp>
        <p:nvSpPr>
          <p:cNvPr id="7" name="矩形 6"/>
          <p:cNvSpPr/>
          <p:nvPr/>
        </p:nvSpPr>
        <p:spPr>
          <a:xfrm>
            <a:off x="611560" y="3414479"/>
            <a:ext cx="3960440" cy="2246769"/>
          </a:xfrm>
          <a:prstGeom prst="rect">
            <a:avLst/>
          </a:prstGeom>
        </p:spPr>
        <p:txBody>
          <a:bodyPr wrap="square">
            <a:spAutoFit/>
          </a:bodyPr>
          <a:lstStyle/>
          <a:p>
            <a:pPr marL="450850" indent="-450850" algn="l" defTabSz="801688" eaLnBrk="0" hangingPunct="0">
              <a:lnSpc>
                <a:spcPct val="140000"/>
              </a:lnSpc>
              <a:buClr>
                <a:srgbClr val="0000CC"/>
              </a:buClr>
              <a:buFont typeface="Wingdings" pitchFamily="2" charset="2"/>
              <a:buNone/>
            </a:pPr>
            <a:r>
              <a:rPr lang="zh-CN" altLang="zh-CN" sz="2000" b="0" dirty="0" smtClean="0">
                <a:latin typeface="微软雅黑" pitchFamily="34" charset="-122"/>
                <a:ea typeface="微软雅黑" pitchFamily="34" charset="-122"/>
              </a:rPr>
              <a:t>职责分离的目的主要有两个：</a:t>
            </a:r>
          </a:p>
          <a:p>
            <a:pPr marL="450850" indent="-450850" algn="l" defTabSz="801688" eaLnBrk="0" hangingPunct="0">
              <a:lnSpc>
                <a:spcPct val="140000"/>
              </a:lnSpc>
              <a:buClr>
                <a:srgbClr val="0000CC"/>
              </a:buClr>
            </a:pPr>
            <a:r>
              <a:rPr lang="zh-CN" altLang="en-US" sz="2000" b="0" dirty="0" smtClean="0">
                <a:latin typeface="微软雅黑" pitchFamily="34" charset="-122"/>
                <a:ea typeface="微软雅黑" pitchFamily="34" charset="-122"/>
              </a:rPr>
              <a:t>①、</a:t>
            </a:r>
            <a:r>
              <a:rPr lang="zh-CN" altLang="zh-CN" sz="2000" b="0" dirty="0" smtClean="0">
                <a:latin typeface="微软雅黑" pitchFamily="34" charset="-122"/>
                <a:ea typeface="微软雅黑" pitchFamily="34" charset="-122"/>
              </a:rPr>
              <a:t>防益冲突、</a:t>
            </a:r>
            <a:r>
              <a:rPr lang="zh-CN" altLang="en-US" sz="2000" b="0" dirty="0" smtClean="0">
                <a:latin typeface="微软雅黑" pitchFamily="34" charset="-122"/>
                <a:ea typeface="微软雅黑" pitchFamily="34" charset="-122"/>
              </a:rPr>
              <a:t>个别</a:t>
            </a:r>
            <a:r>
              <a:rPr lang="zh-CN" altLang="zh-CN" sz="2000" b="0" dirty="0" smtClean="0">
                <a:latin typeface="微软雅黑" pitchFamily="34" charset="-122"/>
                <a:ea typeface="微软雅黑" pitchFamily="34" charset="-122"/>
              </a:rPr>
              <a:t>权力滥用。</a:t>
            </a:r>
            <a:endParaRPr lang="en-US" altLang="zh-CN" sz="2000" b="0" dirty="0" smtClean="0">
              <a:latin typeface="微软雅黑" pitchFamily="34" charset="-122"/>
              <a:ea typeface="微软雅黑" pitchFamily="34" charset="-122"/>
            </a:endParaRPr>
          </a:p>
          <a:p>
            <a:pPr marL="450850" lvl="0" indent="-450850" algn="l" defTabSz="801688" eaLnBrk="0" hangingPunct="0">
              <a:lnSpc>
                <a:spcPct val="140000"/>
              </a:lnSpc>
              <a:buClr>
                <a:srgbClr val="0000CC"/>
              </a:buClr>
            </a:pPr>
            <a:r>
              <a:rPr lang="zh-CN" altLang="en-US" sz="2000" b="0" dirty="0" smtClean="0">
                <a:latin typeface="微软雅黑" pitchFamily="34" charset="-122"/>
                <a:ea typeface="微软雅黑" pitchFamily="34" charset="-122"/>
              </a:rPr>
              <a:t>②、</a:t>
            </a:r>
            <a:r>
              <a:rPr lang="zh-CN" altLang="zh-CN" sz="2000" b="0" dirty="0" smtClean="0">
                <a:latin typeface="微软雅黑" pitchFamily="34" charset="-122"/>
                <a:ea typeface="微软雅黑" pitchFamily="34" charset="-122"/>
              </a:rPr>
              <a:t>对某一重要权限</a:t>
            </a:r>
            <a:r>
              <a:rPr lang="zh-CN" altLang="en-US" sz="2000" b="0" dirty="0" smtClean="0">
                <a:latin typeface="微软雅黑" pitchFamily="34" charset="-122"/>
                <a:ea typeface="微软雅黑" pitchFamily="34" charset="-122"/>
              </a:rPr>
              <a:t>分解为</a:t>
            </a:r>
            <a:r>
              <a:rPr lang="zh-CN" altLang="zh-CN" sz="2000" b="0" dirty="0" smtClean="0">
                <a:latin typeface="微软雅黑" pitchFamily="34" charset="-122"/>
                <a:ea typeface="微软雅黑" pitchFamily="34" charset="-122"/>
              </a:rPr>
              <a:t>多个权限，让需要保护的对象更难被非法获取</a:t>
            </a:r>
            <a:r>
              <a:rPr lang="zh-CN" altLang="en-US" sz="2000" b="0" dirty="0" smtClean="0">
                <a:latin typeface="微软雅黑" pitchFamily="34" charset="-122"/>
                <a:ea typeface="微软雅黑" pitchFamily="34" charset="-122"/>
              </a:rPr>
              <a:t>，</a:t>
            </a:r>
            <a:r>
              <a:rPr lang="zh-CN" altLang="zh-CN" sz="2000" b="0" dirty="0" smtClean="0">
                <a:latin typeface="微软雅黑" pitchFamily="34" charset="-122"/>
                <a:ea typeface="微软雅黑" pitchFamily="34" charset="-122"/>
              </a:rPr>
              <a:t>从而也更安全。</a:t>
            </a:r>
          </a:p>
        </p:txBody>
      </p:sp>
      <p:pic>
        <p:nvPicPr>
          <p:cNvPr id="345089" name="Picture 1"/>
          <p:cNvPicPr>
            <a:picLocks noChangeAspect="1" noChangeArrowheads="1"/>
          </p:cNvPicPr>
          <p:nvPr/>
        </p:nvPicPr>
        <p:blipFill>
          <a:blip r:embed="rId3" cstate="print"/>
          <a:srcRect/>
          <a:stretch>
            <a:fillRect/>
          </a:stretch>
        </p:blipFill>
        <p:spPr bwMode="auto">
          <a:xfrm>
            <a:off x="4770461" y="2643712"/>
            <a:ext cx="4194027" cy="3161552"/>
          </a:xfrm>
          <a:prstGeom prst="rect">
            <a:avLst/>
          </a:prstGeom>
          <a:noFill/>
          <a:ln w="9525">
            <a:noFill/>
            <a:miter lim="800000"/>
            <a:headEnd/>
            <a:tailEnd/>
          </a:ln>
        </p:spPr>
      </p:pic>
      <p:sp>
        <p:nvSpPr>
          <p:cNvPr id="3" name="内容占位符 2"/>
          <p:cNvSpPr>
            <a:spLocks noGrp="1"/>
          </p:cNvSpPr>
          <p:nvPr>
            <p:ph idx="1"/>
          </p:nvPr>
        </p:nvSpPr>
        <p:spPr>
          <a:xfrm>
            <a:off x="540072" y="1556792"/>
            <a:ext cx="6048152" cy="976350"/>
          </a:xfrm>
        </p:spPr>
        <p:txBody>
          <a:bodyPr/>
          <a:lstStyle/>
          <a:p>
            <a:pPr marL="0" indent="539750">
              <a:buNone/>
            </a:pPr>
            <a:r>
              <a:rPr lang="zh-CN" altLang="zh-CN" sz="2400" dirty="0" smtClean="0"/>
              <a:t>一种保护机制需要两把“钥匙”来解锁，这样会比只使用一把“钥匙”要更健壮和更灵活一些。</a:t>
            </a:r>
          </a:p>
          <a:p>
            <a:pPr>
              <a:buNone/>
            </a:pPr>
            <a:endParaRPr lang="zh-CN" altLang="en-US" sz="2400" b="0" dirty="0" smtClean="0"/>
          </a:p>
          <a:p>
            <a:pPr>
              <a:buNone/>
            </a:pPr>
            <a:endParaRPr lang="en-US" altLang="zh-CN" sz="2400" dirty="0" smtClean="0"/>
          </a:p>
          <a:p>
            <a:pPr>
              <a:buNone/>
            </a:pPr>
            <a:endParaRPr lang="zh-CN" altLang="en-US" sz="2400" b="0" dirty="0"/>
          </a:p>
        </p:txBody>
      </p:sp>
      <p:sp>
        <p:nvSpPr>
          <p:cNvPr id="9" name="燕尾形 8"/>
          <p:cNvSpPr/>
          <p:nvPr/>
        </p:nvSpPr>
        <p:spPr bwMode="auto">
          <a:xfrm>
            <a:off x="755576" y="926434"/>
            <a:ext cx="4248472" cy="558350"/>
          </a:xfrm>
          <a:prstGeom prst="chevron">
            <a:avLst/>
          </a:prstGeom>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a:buClr>
                <a:srgbClr val="CC9900"/>
              </a:buClr>
            </a:pPr>
            <a:r>
              <a:rPr lang="en-US" altLang="zh-CN" sz="2400" dirty="0" smtClean="0">
                <a:solidFill>
                  <a:schemeClr val="tx1"/>
                </a:solidFill>
              </a:rPr>
              <a:t>Separation of Privilege</a:t>
            </a:r>
          </a:p>
        </p:txBody>
      </p:sp>
      <p:sp>
        <p:nvSpPr>
          <p:cNvPr id="10" name="矩形 9"/>
          <p:cNvSpPr/>
          <p:nvPr/>
        </p:nvSpPr>
        <p:spPr>
          <a:xfrm>
            <a:off x="5966220" y="5857527"/>
            <a:ext cx="2008883" cy="307777"/>
          </a:xfrm>
          <a:prstGeom prst="rect">
            <a:avLst/>
          </a:prstGeom>
        </p:spPr>
        <p:txBody>
          <a:bodyPr wrap="none">
            <a:spAutoFit/>
          </a:bodyPr>
          <a:lstStyle/>
          <a:p>
            <a:r>
              <a:rPr lang="zh-CN" altLang="en-US" dirty="0" smtClean="0">
                <a:latin typeface="微软雅黑" pitchFamily="34" charset="-122"/>
                <a:ea typeface="微软雅黑" pitchFamily="34" charset="-122"/>
              </a:rPr>
              <a:t>权限分离</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三权分立</a:t>
            </a:r>
            <a:endParaRPr lang="zh-CN" altLang="en-US"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4" cstate="print"/>
          <a:srcRect/>
          <a:stretch>
            <a:fillRect/>
          </a:stretch>
        </p:blipFill>
        <p:spPr bwMode="auto">
          <a:xfrm>
            <a:off x="6948264" y="548346"/>
            <a:ext cx="1368152" cy="1944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3538" name="Rectangle 2"/>
          <p:cNvSpPr>
            <a:spLocks noGrp="1" noChangeArrowheads="1"/>
          </p:cNvSpPr>
          <p:nvPr>
            <p:ph type="title"/>
          </p:nvPr>
        </p:nvSpPr>
        <p:spPr/>
        <p:txBody>
          <a:bodyPr/>
          <a:lstStyle/>
          <a:p>
            <a:r>
              <a:rPr lang="zh-CN" altLang="en-US" dirty="0" smtClean="0"/>
              <a:t>修订记录</a:t>
            </a:r>
          </a:p>
        </p:txBody>
      </p:sp>
      <p:sp>
        <p:nvSpPr>
          <p:cNvPr id="4"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2</a:t>
            </a:fld>
            <a:endParaRPr lang="en-GB" dirty="0">
              <a:latin typeface="+mn-ea"/>
              <a:ea typeface="+mn-ea"/>
            </a:endParaRPr>
          </a:p>
        </p:txBody>
      </p:sp>
      <p:graphicFrame>
        <p:nvGraphicFramePr>
          <p:cNvPr id="6" name="Group 87"/>
          <p:cNvGraphicFramePr>
            <a:graphicFrameLocks/>
          </p:cNvGraphicFramePr>
          <p:nvPr/>
        </p:nvGraphicFramePr>
        <p:xfrm>
          <a:off x="395288" y="1196752"/>
          <a:ext cx="8280919" cy="3101287"/>
        </p:xfrm>
        <a:graphic>
          <a:graphicData uri="http://schemas.openxmlformats.org/drawingml/2006/table">
            <a:tbl>
              <a:tblPr/>
              <a:tblGrid>
                <a:gridCol w="1384360"/>
                <a:gridCol w="1136168"/>
                <a:gridCol w="1872208"/>
                <a:gridCol w="2087984"/>
                <a:gridCol w="1800199"/>
              </a:tblGrid>
              <a:tr h="622882">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zh-CN" sz="1800" b="1" i="0" u="none" strike="noStrike" kern="1200" cap="none" normalizeH="0" baseline="0" dirty="0" smtClean="0">
                          <a:ln>
                            <a:noFill/>
                          </a:ln>
                          <a:solidFill>
                            <a:srgbClr val="000000"/>
                          </a:solidFill>
                          <a:effectLst/>
                          <a:latin typeface="微软雅黑" pitchFamily="34" charset="-122"/>
                          <a:ea typeface="微软雅黑" pitchFamily="34" charset="-122"/>
                          <a:cs typeface="Arial" charset="0"/>
                        </a:rPr>
                        <a:t>日期</a:t>
                      </a: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zh-CN" sz="1800" b="1" i="0" u="none" strike="noStrike" kern="1200" cap="none" normalizeH="0" baseline="0" dirty="0" smtClean="0">
                          <a:ln>
                            <a:noFill/>
                          </a:ln>
                          <a:solidFill>
                            <a:srgbClr val="000000"/>
                          </a:solidFill>
                          <a:effectLst/>
                          <a:latin typeface="微软雅黑" pitchFamily="34" charset="-122"/>
                          <a:ea typeface="微软雅黑" pitchFamily="34" charset="-122"/>
                          <a:cs typeface="Arial" charset="0"/>
                        </a:rPr>
                        <a:t>修订版本</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zh-CN" sz="1800" b="1" i="0" u="none" strike="noStrike" kern="1200" cap="none" normalizeH="0" baseline="0" dirty="0" smtClean="0">
                          <a:ln>
                            <a:noFill/>
                          </a:ln>
                          <a:solidFill>
                            <a:srgbClr val="000000"/>
                          </a:solidFill>
                          <a:effectLst/>
                          <a:latin typeface="微软雅黑" pitchFamily="34" charset="-122"/>
                          <a:ea typeface="微软雅黑" pitchFamily="34" charset="-122"/>
                          <a:cs typeface="Arial" charset="0"/>
                        </a:rPr>
                        <a:t>修改章节</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zh-CN" sz="1800" b="1" i="0" u="none" strike="noStrike" kern="1200" cap="none" normalizeH="0" baseline="0" dirty="0" smtClean="0">
                          <a:ln>
                            <a:noFill/>
                          </a:ln>
                          <a:solidFill>
                            <a:srgbClr val="000000"/>
                          </a:solidFill>
                          <a:effectLst/>
                          <a:latin typeface="微软雅黑" pitchFamily="34" charset="-122"/>
                          <a:ea typeface="微软雅黑" pitchFamily="34" charset="-122"/>
                          <a:cs typeface="Arial" charset="0"/>
                        </a:rPr>
                        <a:t>修改描述</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zh-CN" sz="1800" b="1" i="0" u="none" strike="noStrike" kern="1200" cap="none" normalizeH="0" baseline="0" dirty="0" smtClean="0">
                          <a:ln>
                            <a:noFill/>
                          </a:ln>
                          <a:solidFill>
                            <a:srgbClr val="000000"/>
                          </a:solidFill>
                          <a:effectLst/>
                          <a:latin typeface="微软雅黑" pitchFamily="34" charset="-122"/>
                          <a:ea typeface="微软雅黑" pitchFamily="34" charset="-122"/>
                          <a:cs typeface="Arial" charset="0"/>
                        </a:rPr>
                        <a:t>作者</a:t>
                      </a: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r>
              <a:tr h="453150">
                <a:tc>
                  <a:txBody>
                    <a:bodyPr/>
                    <a:lstStyle/>
                    <a:p>
                      <a:pPr algn="l"/>
                      <a:r>
                        <a:rPr lang="en-US" altLang="zh-CN" dirty="0" smtClean="0">
                          <a:latin typeface="微软雅黑" pitchFamily="34" charset="-122"/>
                          <a:ea typeface="微软雅黑" pitchFamily="34" charset="-122"/>
                        </a:rPr>
                        <a:t>2014.02.03</a:t>
                      </a:r>
                      <a:endParaRPr lang="zh-CN" altLang="en-US" dirty="0">
                        <a:latin typeface="微软雅黑" pitchFamily="34" charset="-122"/>
                        <a:ea typeface="微软雅黑" pitchFamily="34" charset="-122"/>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en-US" altLang="zh-CN" dirty="0" smtClean="0">
                          <a:latin typeface="微软雅黑" pitchFamily="34" charset="-122"/>
                          <a:ea typeface="微软雅黑" pitchFamily="34" charset="-122"/>
                        </a:rPr>
                        <a:t>V1.0</a:t>
                      </a:r>
                      <a:endParaRPr lang="zh-CN" altLang="en-US" dirty="0">
                        <a:latin typeface="微软雅黑" pitchFamily="34" charset="-122"/>
                        <a:ea typeface="微软雅黑" pitchFamily="34" charset="-122"/>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dirty="0" smtClean="0">
                          <a:latin typeface="微软雅黑" pitchFamily="34" charset="-122"/>
                          <a:ea typeface="微软雅黑" pitchFamily="34" charset="-122"/>
                        </a:rPr>
                        <a:t>初稿完成</a:t>
                      </a:r>
                      <a:endParaRPr lang="zh-CN" altLang="en-US" dirty="0">
                        <a:latin typeface="微软雅黑" pitchFamily="34" charset="-122"/>
                        <a:ea typeface="微软雅黑" pitchFamily="34" charset="-122"/>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altLang="en-US" sz="1800" kern="100" dirty="0" smtClean="0">
                          <a:latin typeface="微软雅黑" pitchFamily="34" charset="-122"/>
                          <a:ea typeface="微软雅黑" pitchFamily="34" charset="-122"/>
                          <a:cs typeface="Times New Roman"/>
                        </a:rPr>
                        <a:t>安全设计原则培训</a:t>
                      </a:r>
                      <a:endParaRPr lang="en-US" altLang="zh-CN" sz="1800" kern="100" dirty="0">
                        <a:latin typeface="微软雅黑" pitchFamily="34" charset="-122"/>
                        <a:ea typeface="微软雅黑" pitchFamily="34" charset="-122"/>
                        <a:cs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dirty="0" smtClean="0">
                          <a:latin typeface="微软雅黑" pitchFamily="34" charset="-122"/>
                          <a:ea typeface="微软雅黑" pitchFamily="34" charset="-122"/>
                        </a:rPr>
                        <a:t>张淼</a:t>
                      </a:r>
                      <a:r>
                        <a:rPr lang="en-US" altLang="zh-CN" dirty="0" smtClean="0">
                          <a:latin typeface="微软雅黑" pitchFamily="34" charset="-122"/>
                          <a:ea typeface="微软雅黑" pitchFamily="34" charset="-122"/>
                        </a:rPr>
                        <a:t>00102211</a:t>
                      </a:r>
                      <a:endParaRPr lang="zh-CN" altLang="en-US" dirty="0">
                        <a:latin typeface="微软雅黑" pitchFamily="34" charset="-122"/>
                        <a:ea typeface="微软雅黑" pitchFamily="34" charset="-122"/>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1861">
                <a:tc>
                  <a:txBody>
                    <a:bodyPr/>
                    <a:lstStyle/>
                    <a:p>
                      <a:pPr algn="l"/>
                      <a:r>
                        <a:rPr lang="en-US" altLang="zh-CN" dirty="0" smtClean="0">
                          <a:latin typeface="微软雅黑" pitchFamily="34" charset="-122"/>
                          <a:ea typeface="微软雅黑" pitchFamily="34" charset="-122"/>
                        </a:rPr>
                        <a:t>2014.11.03</a:t>
                      </a:r>
                      <a:endParaRPr lang="zh-CN" altLang="en-US" dirty="0">
                        <a:latin typeface="微软雅黑" pitchFamily="34" charset="-122"/>
                        <a:ea typeface="微软雅黑" pitchFamily="34" charset="-122"/>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en-US" altLang="zh-CN" dirty="0" smtClean="0">
                          <a:latin typeface="微软雅黑" pitchFamily="34" charset="-122"/>
                          <a:ea typeface="微软雅黑" pitchFamily="34" charset="-122"/>
                        </a:rPr>
                        <a:t>V1.4</a:t>
                      </a:r>
                      <a:endParaRPr lang="zh-CN" altLang="en-US" dirty="0">
                        <a:latin typeface="微软雅黑" pitchFamily="34" charset="-122"/>
                        <a:ea typeface="微软雅黑" pitchFamily="34" charset="-122"/>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dirty="0" smtClean="0">
                          <a:latin typeface="微软雅黑" pitchFamily="34" charset="-122"/>
                          <a:ea typeface="微软雅黑" pitchFamily="34" charset="-122"/>
                        </a:rPr>
                        <a:t>更新修订全文</a:t>
                      </a:r>
                      <a:endParaRPr lang="zh-CN" altLang="en-US" dirty="0">
                        <a:latin typeface="微软雅黑" pitchFamily="34" charset="-122"/>
                        <a:ea typeface="微软雅黑" pitchFamily="34" charset="-122"/>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dirty="0" smtClean="0">
                          <a:latin typeface="微软雅黑" pitchFamily="34" charset="-122"/>
                          <a:ea typeface="微软雅黑" pitchFamily="34" charset="-122"/>
                        </a:rPr>
                        <a:t>更新修订全文</a:t>
                      </a:r>
                      <a:endParaRPr lang="zh-CN" altLang="en-US" dirty="0">
                        <a:latin typeface="微软雅黑" pitchFamily="34" charset="-122"/>
                        <a:ea typeface="微软雅黑" pitchFamily="34" charset="-122"/>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dirty="0" smtClean="0">
                          <a:latin typeface="微软雅黑" pitchFamily="34" charset="-122"/>
                          <a:ea typeface="微软雅黑" pitchFamily="34" charset="-122"/>
                        </a:rPr>
                        <a:t>李力</a:t>
                      </a:r>
                      <a:r>
                        <a:rPr lang="en-US" altLang="zh-CN" dirty="0" smtClean="0">
                          <a:latin typeface="微软雅黑" pitchFamily="34" charset="-122"/>
                          <a:ea typeface="微软雅黑" pitchFamily="34" charset="-122"/>
                        </a:rPr>
                        <a:t>00115735</a:t>
                      </a:r>
                      <a:endParaRPr lang="zh-CN" altLang="en-US" dirty="0">
                        <a:latin typeface="微软雅黑" pitchFamily="34" charset="-122"/>
                        <a:ea typeface="微软雅黑" pitchFamily="34" charset="-122"/>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091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sz="1700" b="0" i="0" u="none" strike="noStrike" cap="none" normalizeH="0" baseline="0" dirty="0" smtClean="0">
                        <a:ln>
                          <a:noFill/>
                        </a:ln>
                        <a:solidFill>
                          <a:schemeClr val="tx1"/>
                        </a:solidFill>
                        <a:effectLst/>
                        <a:latin typeface="宋体" charset="-122"/>
                        <a:ea typeface="宋体"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175" marR="0" lvl="0" indent="-3175" algn="ctr" defTabSz="914400" rtl="0" eaLnBrk="0" fontAlgn="base" latinLnBrk="0" hangingPunct="0">
                        <a:lnSpc>
                          <a:spcPct val="100000"/>
                        </a:lnSpc>
                        <a:spcBef>
                          <a:spcPct val="0"/>
                        </a:spcBef>
                        <a:spcAft>
                          <a:spcPct val="0"/>
                        </a:spcAft>
                        <a:buClrTx/>
                        <a:buSzTx/>
                        <a:buFontTx/>
                        <a:buNone/>
                        <a:tabLst/>
                      </a:pPr>
                      <a:endParaRPr kumimoji="0" lang="zh-CN" altLang="en-US" sz="1700" b="0" i="0" u="none" strike="noStrike" cap="none" normalizeH="0" baseline="0" dirty="0" smtClean="0">
                        <a:ln>
                          <a:noFill/>
                        </a:ln>
                        <a:solidFill>
                          <a:srgbClr val="000000"/>
                        </a:solidFill>
                        <a:effectLst/>
                        <a:latin typeface="宋体" charset="-122"/>
                        <a:ea typeface="宋体"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175" marR="0" lvl="0" indent="-3175" algn="ctr" defTabSz="914400" rtl="0" eaLnBrk="0" fontAlgn="base" latinLnBrk="0" hangingPunct="0">
                        <a:lnSpc>
                          <a:spcPct val="100000"/>
                        </a:lnSpc>
                        <a:spcBef>
                          <a:spcPct val="0"/>
                        </a:spcBef>
                        <a:spcAft>
                          <a:spcPct val="0"/>
                        </a:spcAft>
                        <a:buClrTx/>
                        <a:buSzTx/>
                        <a:buFontTx/>
                        <a:buNone/>
                        <a:tabLst/>
                      </a:pPr>
                      <a:endParaRPr kumimoji="0" lang="zh-CN" altLang="en-US" sz="1700" b="0" i="0" u="none" strike="noStrike" cap="none" normalizeH="0" baseline="0" dirty="0" smtClean="0">
                        <a:ln>
                          <a:noFill/>
                        </a:ln>
                        <a:solidFill>
                          <a:srgbClr val="000000"/>
                        </a:solidFill>
                        <a:effectLst/>
                        <a:latin typeface="宋体" charset="-122"/>
                        <a:ea typeface="宋体"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175" marR="0" lvl="0" indent="-3175" algn="ctr" defTabSz="914400" rtl="0" eaLnBrk="0" fontAlgn="base" latinLnBrk="0" hangingPunct="0">
                        <a:lnSpc>
                          <a:spcPct val="100000"/>
                        </a:lnSpc>
                        <a:spcBef>
                          <a:spcPct val="0"/>
                        </a:spcBef>
                        <a:spcAft>
                          <a:spcPct val="0"/>
                        </a:spcAft>
                        <a:buClrTx/>
                        <a:buSzTx/>
                        <a:buFontTx/>
                        <a:buNone/>
                        <a:tabLst/>
                      </a:pPr>
                      <a:endParaRPr kumimoji="0" lang="zh-CN" altLang="en-US" sz="1700" b="0" i="0" u="none" strike="noStrike" cap="none" normalizeH="0" baseline="0" dirty="0" smtClean="0">
                        <a:ln>
                          <a:noFill/>
                        </a:ln>
                        <a:solidFill>
                          <a:srgbClr val="000000"/>
                        </a:solidFill>
                        <a:effectLst/>
                        <a:latin typeface="宋体" charset="-122"/>
                        <a:ea typeface="宋体"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175" marR="0" lvl="0" indent="-3175" algn="ctr" defTabSz="914400" rtl="0" eaLnBrk="0" fontAlgn="base" latinLnBrk="0" hangingPunct="0">
                        <a:lnSpc>
                          <a:spcPct val="100000"/>
                        </a:lnSpc>
                        <a:spcBef>
                          <a:spcPct val="0"/>
                        </a:spcBef>
                        <a:spcAft>
                          <a:spcPct val="0"/>
                        </a:spcAft>
                        <a:buClrTx/>
                        <a:buSzTx/>
                        <a:buFontTx/>
                        <a:buNone/>
                        <a:tabLst/>
                      </a:pPr>
                      <a:endParaRPr kumimoji="0" lang="zh-CN" altLang="en-US" sz="1700" b="0" i="0" u="none" strike="noStrike" cap="none" normalizeH="0" baseline="0" dirty="0" smtClean="0">
                        <a:ln>
                          <a:noFill/>
                        </a:ln>
                        <a:solidFill>
                          <a:srgbClr val="000000"/>
                        </a:solidFill>
                        <a:effectLst/>
                        <a:latin typeface="宋体" charset="-122"/>
                        <a:ea typeface="宋体"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117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sz="1700" b="0" i="0" u="none" strike="noStrike" cap="none" normalizeH="0" baseline="0" dirty="0" smtClean="0">
                        <a:ln>
                          <a:noFill/>
                        </a:ln>
                        <a:solidFill>
                          <a:schemeClr val="tx1"/>
                        </a:solidFill>
                        <a:effectLst/>
                        <a:latin typeface="宋体" charset="-122"/>
                        <a:ea typeface="宋体"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175" marR="0" lvl="0" indent="-3175" algn="ctr" defTabSz="914400" rtl="0" eaLnBrk="0" fontAlgn="base" latinLnBrk="0" hangingPunct="0">
                        <a:lnSpc>
                          <a:spcPct val="100000"/>
                        </a:lnSpc>
                        <a:spcBef>
                          <a:spcPct val="0"/>
                        </a:spcBef>
                        <a:spcAft>
                          <a:spcPct val="0"/>
                        </a:spcAft>
                        <a:buClrTx/>
                        <a:buSzTx/>
                        <a:buFontTx/>
                        <a:buNone/>
                        <a:tabLst/>
                      </a:pPr>
                      <a:endParaRPr kumimoji="0" lang="zh-CN" altLang="en-US" sz="1700" b="0" i="0" u="none" strike="noStrike" cap="none" normalizeH="0" baseline="0" dirty="0" smtClean="0">
                        <a:ln>
                          <a:noFill/>
                        </a:ln>
                        <a:solidFill>
                          <a:srgbClr val="000000"/>
                        </a:solidFill>
                        <a:effectLst/>
                        <a:latin typeface="宋体" charset="-122"/>
                        <a:ea typeface="宋体"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175" marR="0" lvl="0" indent="-3175" algn="ctr" defTabSz="914400" rtl="0" eaLnBrk="0" fontAlgn="base" latinLnBrk="0" hangingPunct="0">
                        <a:lnSpc>
                          <a:spcPct val="100000"/>
                        </a:lnSpc>
                        <a:spcBef>
                          <a:spcPct val="0"/>
                        </a:spcBef>
                        <a:spcAft>
                          <a:spcPct val="0"/>
                        </a:spcAft>
                        <a:buClrTx/>
                        <a:buSzTx/>
                        <a:buFontTx/>
                        <a:buNone/>
                        <a:tabLst/>
                      </a:pPr>
                      <a:endParaRPr kumimoji="0" lang="zh-CN" altLang="en-US" sz="1700" b="0" i="0" u="none" strike="noStrike" cap="none" normalizeH="0" baseline="0" dirty="0" smtClean="0">
                        <a:ln>
                          <a:noFill/>
                        </a:ln>
                        <a:solidFill>
                          <a:srgbClr val="000000"/>
                        </a:solidFill>
                        <a:effectLst/>
                        <a:latin typeface="宋体" charset="-122"/>
                        <a:ea typeface="宋体"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175" marR="0" lvl="0" indent="-3175" algn="ctr" defTabSz="914400" rtl="0" eaLnBrk="0" fontAlgn="base" latinLnBrk="0" hangingPunct="0">
                        <a:lnSpc>
                          <a:spcPct val="100000"/>
                        </a:lnSpc>
                        <a:spcBef>
                          <a:spcPct val="0"/>
                        </a:spcBef>
                        <a:spcAft>
                          <a:spcPct val="0"/>
                        </a:spcAft>
                        <a:buClrTx/>
                        <a:buSzTx/>
                        <a:buFontTx/>
                        <a:buNone/>
                        <a:tabLst/>
                      </a:pPr>
                      <a:endParaRPr kumimoji="0" lang="zh-CN" altLang="en-US" sz="1700" b="0" i="0" u="none" strike="noStrike" cap="none" normalizeH="0" baseline="0" dirty="0" smtClean="0">
                        <a:ln>
                          <a:noFill/>
                        </a:ln>
                        <a:solidFill>
                          <a:srgbClr val="000000"/>
                        </a:solidFill>
                        <a:effectLst/>
                        <a:latin typeface="宋体" charset="-122"/>
                        <a:ea typeface="宋体"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175" marR="0" lvl="0" indent="-3175" algn="ctr" defTabSz="914400" rtl="0" eaLnBrk="0" fontAlgn="base" latinLnBrk="0" hangingPunct="0">
                        <a:lnSpc>
                          <a:spcPct val="100000"/>
                        </a:lnSpc>
                        <a:spcBef>
                          <a:spcPct val="0"/>
                        </a:spcBef>
                        <a:spcAft>
                          <a:spcPct val="0"/>
                        </a:spcAft>
                        <a:buClrTx/>
                        <a:buSzTx/>
                        <a:buFontTx/>
                        <a:buNone/>
                        <a:tabLst/>
                      </a:pPr>
                      <a:endParaRPr kumimoji="0" lang="zh-CN" altLang="en-US" sz="1700" b="0" i="0" u="none" strike="noStrike" cap="none" normalizeH="0" baseline="0" dirty="0" smtClean="0">
                        <a:ln>
                          <a:noFill/>
                        </a:ln>
                        <a:solidFill>
                          <a:srgbClr val="000000"/>
                        </a:solidFill>
                        <a:effectLst/>
                        <a:latin typeface="宋体" charset="-122"/>
                        <a:ea typeface="宋体"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860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sz="1700" b="0" i="0" u="none" strike="noStrike" cap="none" normalizeH="0" baseline="0" dirty="0" smtClean="0">
                        <a:ln>
                          <a:noFill/>
                        </a:ln>
                        <a:solidFill>
                          <a:schemeClr val="tx1"/>
                        </a:solidFill>
                        <a:effectLst/>
                        <a:latin typeface="宋体" charset="-122"/>
                        <a:ea typeface="宋体"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175" marR="0" lvl="0" indent="-3175" algn="ctr" defTabSz="914400" rtl="0" eaLnBrk="0" fontAlgn="base" latinLnBrk="0" hangingPunct="0">
                        <a:lnSpc>
                          <a:spcPct val="100000"/>
                        </a:lnSpc>
                        <a:spcBef>
                          <a:spcPct val="0"/>
                        </a:spcBef>
                        <a:spcAft>
                          <a:spcPct val="0"/>
                        </a:spcAft>
                        <a:buClrTx/>
                        <a:buSzTx/>
                        <a:buFontTx/>
                        <a:buNone/>
                        <a:tabLst/>
                      </a:pPr>
                      <a:endParaRPr kumimoji="0" lang="zh-CN" altLang="en-US" sz="1700" b="0" i="0" u="none" strike="noStrike" cap="none" normalizeH="0" baseline="0" dirty="0" smtClean="0">
                        <a:ln>
                          <a:noFill/>
                        </a:ln>
                        <a:solidFill>
                          <a:srgbClr val="000000"/>
                        </a:solidFill>
                        <a:effectLst/>
                        <a:latin typeface="宋体" charset="-122"/>
                        <a:ea typeface="宋体"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175" marR="0" lvl="0" indent="-3175" algn="ctr" defTabSz="914400" rtl="0" eaLnBrk="0" fontAlgn="base" latinLnBrk="0" hangingPunct="0">
                        <a:lnSpc>
                          <a:spcPct val="100000"/>
                        </a:lnSpc>
                        <a:spcBef>
                          <a:spcPct val="0"/>
                        </a:spcBef>
                        <a:spcAft>
                          <a:spcPct val="0"/>
                        </a:spcAft>
                        <a:buClrTx/>
                        <a:buSzTx/>
                        <a:buFontTx/>
                        <a:buNone/>
                        <a:tabLst/>
                      </a:pPr>
                      <a:endParaRPr kumimoji="0" lang="zh-CN" altLang="en-US" sz="1700" b="0" i="0" u="none" strike="noStrike" cap="none" normalizeH="0" baseline="0" dirty="0" smtClean="0">
                        <a:ln>
                          <a:noFill/>
                        </a:ln>
                        <a:solidFill>
                          <a:srgbClr val="000000"/>
                        </a:solidFill>
                        <a:effectLst/>
                        <a:latin typeface="宋体" charset="-122"/>
                        <a:ea typeface="宋体"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175" marR="0" lvl="0" indent="-3175" algn="ctr" defTabSz="914400" rtl="0" eaLnBrk="0" fontAlgn="base" latinLnBrk="0" hangingPunct="0">
                        <a:lnSpc>
                          <a:spcPct val="100000"/>
                        </a:lnSpc>
                        <a:spcBef>
                          <a:spcPct val="0"/>
                        </a:spcBef>
                        <a:spcAft>
                          <a:spcPct val="0"/>
                        </a:spcAft>
                        <a:buClrTx/>
                        <a:buSzTx/>
                        <a:buFontTx/>
                        <a:buNone/>
                        <a:tabLst/>
                      </a:pPr>
                      <a:endParaRPr kumimoji="0" lang="zh-CN" altLang="en-US" sz="1700" b="0" i="0" u="none" strike="noStrike" cap="none" normalizeH="0" baseline="0" dirty="0" smtClean="0">
                        <a:ln>
                          <a:noFill/>
                        </a:ln>
                        <a:solidFill>
                          <a:srgbClr val="000000"/>
                        </a:solidFill>
                        <a:effectLst/>
                        <a:latin typeface="宋体" charset="-122"/>
                        <a:ea typeface="宋体"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175" marR="0" lvl="0" indent="-3175" algn="ctr" defTabSz="914400" rtl="0" eaLnBrk="0" fontAlgn="base" latinLnBrk="0" hangingPunct="0">
                        <a:lnSpc>
                          <a:spcPct val="100000"/>
                        </a:lnSpc>
                        <a:spcBef>
                          <a:spcPct val="0"/>
                        </a:spcBef>
                        <a:spcAft>
                          <a:spcPct val="0"/>
                        </a:spcAft>
                        <a:buClrTx/>
                        <a:buSzTx/>
                        <a:buFontTx/>
                        <a:buNone/>
                        <a:tabLst/>
                      </a:pPr>
                      <a:endParaRPr kumimoji="0" lang="zh-CN" altLang="en-US" sz="1700" b="0" i="0" u="none" strike="noStrike" cap="none" normalizeH="0" baseline="0" dirty="0" smtClean="0">
                        <a:ln>
                          <a:noFill/>
                        </a:ln>
                        <a:solidFill>
                          <a:srgbClr val="000000"/>
                        </a:solidFill>
                        <a:effectLst/>
                        <a:latin typeface="宋体" charset="-122"/>
                        <a:ea typeface="宋体"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860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sz="1700" b="0" i="0" u="none" strike="noStrike" cap="none" normalizeH="0" baseline="0" dirty="0" smtClean="0">
                        <a:ln>
                          <a:noFill/>
                        </a:ln>
                        <a:solidFill>
                          <a:schemeClr val="tx1"/>
                        </a:solidFill>
                        <a:effectLst/>
                        <a:latin typeface="宋体" charset="-122"/>
                        <a:ea typeface="宋体"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175" marR="0" lvl="0" indent="-3175" algn="ctr" defTabSz="914400" rtl="0" eaLnBrk="0" fontAlgn="base" latinLnBrk="0" hangingPunct="0">
                        <a:lnSpc>
                          <a:spcPct val="100000"/>
                        </a:lnSpc>
                        <a:spcBef>
                          <a:spcPct val="0"/>
                        </a:spcBef>
                        <a:spcAft>
                          <a:spcPct val="0"/>
                        </a:spcAft>
                        <a:buClrTx/>
                        <a:buSzTx/>
                        <a:buFontTx/>
                        <a:buNone/>
                        <a:tabLst/>
                      </a:pPr>
                      <a:endParaRPr kumimoji="0" lang="zh-CN" altLang="en-US" sz="1700" b="0" i="0" u="none" strike="noStrike" cap="none" normalizeH="0" baseline="0" dirty="0" smtClean="0">
                        <a:ln>
                          <a:noFill/>
                        </a:ln>
                        <a:solidFill>
                          <a:srgbClr val="000000"/>
                        </a:solidFill>
                        <a:effectLst/>
                        <a:latin typeface="宋体" charset="-122"/>
                        <a:ea typeface="宋体"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175" marR="0" lvl="0" indent="-3175" algn="ctr" defTabSz="914400" rtl="0" eaLnBrk="0" fontAlgn="base" latinLnBrk="0" hangingPunct="0">
                        <a:lnSpc>
                          <a:spcPct val="100000"/>
                        </a:lnSpc>
                        <a:spcBef>
                          <a:spcPct val="0"/>
                        </a:spcBef>
                        <a:spcAft>
                          <a:spcPct val="0"/>
                        </a:spcAft>
                        <a:buClrTx/>
                        <a:buSzTx/>
                        <a:buFontTx/>
                        <a:buNone/>
                        <a:tabLst/>
                      </a:pPr>
                      <a:endParaRPr kumimoji="0" lang="zh-CN" altLang="en-US" sz="1700" b="0" i="0" u="none" strike="noStrike" cap="none" normalizeH="0" baseline="0" dirty="0" smtClean="0">
                        <a:ln>
                          <a:noFill/>
                        </a:ln>
                        <a:solidFill>
                          <a:srgbClr val="000000"/>
                        </a:solidFill>
                        <a:effectLst/>
                        <a:latin typeface="宋体" charset="-122"/>
                        <a:ea typeface="宋体"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175" marR="0" lvl="0" indent="-3175" algn="ctr" defTabSz="914400" rtl="0" eaLnBrk="0" fontAlgn="base" latinLnBrk="0" hangingPunct="0">
                        <a:lnSpc>
                          <a:spcPct val="100000"/>
                        </a:lnSpc>
                        <a:spcBef>
                          <a:spcPct val="0"/>
                        </a:spcBef>
                        <a:spcAft>
                          <a:spcPct val="0"/>
                        </a:spcAft>
                        <a:buClrTx/>
                        <a:buSzTx/>
                        <a:buFontTx/>
                        <a:buNone/>
                        <a:tabLst/>
                      </a:pPr>
                      <a:endParaRPr kumimoji="0" lang="zh-CN" altLang="en-US" sz="1700" b="0" i="0" u="none" strike="noStrike" cap="none" normalizeH="0" baseline="0" dirty="0" smtClean="0">
                        <a:ln>
                          <a:noFill/>
                        </a:ln>
                        <a:solidFill>
                          <a:srgbClr val="000000"/>
                        </a:solidFill>
                        <a:effectLst/>
                        <a:latin typeface="宋体" charset="-122"/>
                        <a:ea typeface="宋体"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175" marR="0" lvl="0" indent="-3175" algn="ctr" defTabSz="914400" rtl="0" eaLnBrk="0" fontAlgn="base" latinLnBrk="0" hangingPunct="0">
                        <a:lnSpc>
                          <a:spcPct val="100000"/>
                        </a:lnSpc>
                        <a:spcBef>
                          <a:spcPct val="0"/>
                        </a:spcBef>
                        <a:spcAft>
                          <a:spcPct val="0"/>
                        </a:spcAft>
                        <a:buClrTx/>
                        <a:buSzTx/>
                        <a:buFontTx/>
                        <a:buNone/>
                        <a:tabLst/>
                      </a:pPr>
                      <a:endParaRPr kumimoji="0" lang="zh-CN" altLang="en-US" sz="1700" b="0" i="0" u="none" strike="noStrike" cap="none" normalizeH="0" baseline="0" dirty="0" smtClean="0">
                        <a:ln>
                          <a:noFill/>
                        </a:ln>
                        <a:solidFill>
                          <a:srgbClr val="000000"/>
                        </a:solidFill>
                        <a:effectLst/>
                        <a:latin typeface="宋体" charset="-122"/>
                        <a:ea typeface="宋体" charset="-122"/>
                        <a:cs typeface="Arial" charset="0"/>
                      </a:endParaRPr>
                    </a:p>
                  </a:txBody>
                  <a:tcPr marL="78308" marR="78308" marT="39165" marB="39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81947" y="476672"/>
            <a:ext cx="5262979" cy="430887"/>
          </a:xfrm>
          <a:prstGeom prst="rect">
            <a:avLst/>
          </a:prstGeom>
          <a:noFill/>
        </p:spPr>
        <p:txBody>
          <a:bodyPr wrap="none" lIns="91440" tIns="45720" rIns="91440" bIns="45720">
            <a:spAutoFit/>
          </a:bodyPr>
          <a:lstStyle/>
          <a:p>
            <a:r>
              <a:rPr lang="zh-CN" altLang="en-US" sz="2200" b="1" dirty="0" smtClean="0">
                <a:solidFill>
                  <a:srgbClr val="C00000"/>
                </a:solidFill>
                <a:latin typeface="Times New Roman" pitchFamily="18" charset="0"/>
                <a:ea typeface="华文细黑" pitchFamily="2" charset="-122"/>
              </a:rPr>
              <a:t>案例一：</a:t>
            </a:r>
            <a:r>
              <a:rPr lang="zh-CN" altLang="en-US" sz="2200" dirty="0" smtClean="0">
                <a:solidFill>
                  <a:srgbClr val="C00000"/>
                </a:solidFill>
                <a:latin typeface="Times New Roman" pitchFamily="18" charset="0"/>
                <a:ea typeface="华文细黑" pitchFamily="2" charset="-122"/>
              </a:rPr>
              <a:t>不允许基于单一条件的授权操作</a:t>
            </a:r>
          </a:p>
        </p:txBody>
      </p:sp>
      <p:sp>
        <p:nvSpPr>
          <p:cNvPr id="8" name="矩形 7"/>
          <p:cNvSpPr/>
          <p:nvPr/>
        </p:nvSpPr>
        <p:spPr>
          <a:xfrm>
            <a:off x="804645" y="980728"/>
            <a:ext cx="7727795" cy="2232248"/>
          </a:xfrm>
          <a:prstGeom prst="rect">
            <a:avLst/>
          </a:prstGeom>
        </p:spPr>
        <p:txBody>
          <a:bodyPr>
            <a:noAutofit/>
          </a:bodyPr>
          <a:lstStyle/>
          <a:p>
            <a:pPr marL="0" lvl="1" algn="l">
              <a:lnSpc>
                <a:spcPct val="125000"/>
              </a:lnSpc>
            </a:pPr>
            <a:r>
              <a:rPr lang="zh-CN" altLang="en-US" sz="1800" b="0" dirty="0" smtClean="0">
                <a:latin typeface="微软雅黑" pitchFamily="34" charset="-122"/>
                <a:ea typeface="微软雅黑" pitchFamily="34" charset="-122"/>
              </a:rPr>
              <a:t>       双因子验证是指你所知道的</a:t>
            </a:r>
            <a:r>
              <a:rPr lang="en-US" altLang="zh-CN" sz="1800" b="0" dirty="0" smtClean="0">
                <a:latin typeface="微软雅黑" pitchFamily="34" charset="-122"/>
                <a:ea typeface="微软雅黑" pitchFamily="34" charset="-122"/>
              </a:rPr>
              <a:t>(</a:t>
            </a:r>
            <a:r>
              <a:rPr lang="en-US" altLang="zh-CN" sz="1800" b="0" dirty="0" err="1" smtClean="0">
                <a:latin typeface="微软雅黑" pitchFamily="34" charset="-122"/>
                <a:ea typeface="微软雅黑" pitchFamily="34" charset="-122"/>
              </a:rPr>
              <a:t>eg</a:t>
            </a:r>
            <a:r>
              <a:rPr lang="en-US" altLang="zh-CN" sz="1800" b="0" dirty="0" smtClean="0">
                <a:latin typeface="微软雅黑" pitchFamily="34" charset="-122"/>
                <a:ea typeface="微软雅黑" pitchFamily="34" charset="-122"/>
              </a:rPr>
              <a:t>:</a:t>
            </a:r>
            <a:r>
              <a:rPr lang="zh-CN" altLang="en-US" sz="1800" b="0" dirty="0" smtClean="0">
                <a:latin typeface="微软雅黑" pitchFamily="34" charset="-122"/>
                <a:ea typeface="微软雅黑" pitchFamily="34" charset="-122"/>
              </a:rPr>
              <a:t>密码</a:t>
            </a:r>
            <a:r>
              <a:rPr lang="en-US" altLang="zh-CN" sz="1800" b="0" dirty="0" smtClean="0">
                <a:latin typeface="微软雅黑" pitchFamily="34" charset="-122"/>
                <a:ea typeface="微软雅黑" pitchFamily="34" charset="-122"/>
              </a:rPr>
              <a:t>)</a:t>
            </a:r>
            <a:r>
              <a:rPr lang="zh-CN" altLang="en-US" sz="1800" b="0" dirty="0" smtClean="0">
                <a:latin typeface="微软雅黑" pitchFamily="34" charset="-122"/>
                <a:ea typeface="微软雅黑" pitchFamily="34" charset="-122"/>
              </a:rPr>
              <a:t>、你所拥有的</a:t>
            </a:r>
            <a:r>
              <a:rPr lang="en-US" altLang="zh-CN" sz="1800" b="0" dirty="0" smtClean="0">
                <a:latin typeface="微软雅黑" pitchFamily="34" charset="-122"/>
                <a:ea typeface="微软雅黑" pitchFamily="34" charset="-122"/>
              </a:rPr>
              <a:t>(</a:t>
            </a:r>
            <a:r>
              <a:rPr lang="en-US" altLang="zh-CN" sz="1800" b="0" dirty="0" err="1" smtClean="0">
                <a:latin typeface="微软雅黑" pitchFamily="34" charset="-122"/>
                <a:ea typeface="微软雅黑" pitchFamily="34" charset="-122"/>
              </a:rPr>
              <a:t>eg</a:t>
            </a:r>
            <a:r>
              <a:rPr lang="en-US" altLang="zh-CN" sz="1800" b="0" dirty="0" smtClean="0">
                <a:latin typeface="微软雅黑" pitchFamily="34" charset="-122"/>
                <a:ea typeface="微软雅黑" pitchFamily="34" charset="-122"/>
              </a:rPr>
              <a:t>:</a:t>
            </a:r>
            <a:r>
              <a:rPr lang="zh-CN" altLang="en-US" sz="1800" b="0" dirty="0" smtClean="0">
                <a:latin typeface="微软雅黑" pitchFamily="34" charset="-122"/>
                <a:ea typeface="微软雅黑" pitchFamily="34" charset="-122"/>
              </a:rPr>
              <a:t>手机、</a:t>
            </a:r>
            <a:r>
              <a:rPr lang="en-US" altLang="zh-CN" sz="1800" b="0" dirty="0" err="1" smtClean="0">
                <a:latin typeface="微软雅黑" pitchFamily="34" charset="-122"/>
                <a:ea typeface="微软雅黑" pitchFamily="34" charset="-122"/>
              </a:rPr>
              <a:t>UKey</a:t>
            </a:r>
            <a:r>
              <a:rPr lang="en-US" altLang="zh-CN" sz="1800" b="0" dirty="0" smtClean="0">
                <a:latin typeface="微软雅黑" pitchFamily="34" charset="-122"/>
                <a:ea typeface="微软雅黑" pitchFamily="34" charset="-122"/>
              </a:rPr>
              <a:t>)</a:t>
            </a:r>
            <a:r>
              <a:rPr lang="zh-CN" altLang="en-US" sz="1800" b="0" dirty="0" smtClean="0">
                <a:latin typeface="微软雅黑" pitchFamily="34" charset="-122"/>
                <a:ea typeface="微软雅黑" pitchFamily="34" charset="-122"/>
              </a:rPr>
              <a:t>、你的特征</a:t>
            </a:r>
            <a:r>
              <a:rPr lang="en-US" altLang="zh-CN" sz="1800" b="0" dirty="0" smtClean="0">
                <a:latin typeface="微软雅黑" pitchFamily="34" charset="-122"/>
                <a:ea typeface="微软雅黑" pitchFamily="34" charset="-122"/>
              </a:rPr>
              <a:t>(</a:t>
            </a:r>
            <a:r>
              <a:rPr lang="en-US" altLang="zh-CN" sz="1800" b="0" dirty="0" err="1" smtClean="0">
                <a:latin typeface="微软雅黑" pitchFamily="34" charset="-122"/>
                <a:ea typeface="微软雅黑" pitchFamily="34" charset="-122"/>
              </a:rPr>
              <a:t>eg</a:t>
            </a:r>
            <a:r>
              <a:rPr lang="en-US" altLang="zh-CN" sz="1800" b="0" dirty="0" smtClean="0">
                <a:latin typeface="微软雅黑" pitchFamily="34" charset="-122"/>
                <a:ea typeface="微软雅黑" pitchFamily="34" charset="-122"/>
              </a:rPr>
              <a:t>:</a:t>
            </a:r>
            <a:r>
              <a:rPr lang="zh-CN" altLang="en-US" sz="1800" b="0" dirty="0" smtClean="0">
                <a:latin typeface="微软雅黑" pitchFamily="34" charset="-122"/>
                <a:ea typeface="微软雅黑" pitchFamily="34" charset="-122"/>
              </a:rPr>
              <a:t>指纹、虹膜</a:t>
            </a:r>
            <a:r>
              <a:rPr lang="en-US" altLang="zh-CN" sz="1800" b="0" dirty="0" smtClean="0">
                <a:latin typeface="微软雅黑" pitchFamily="34" charset="-122"/>
                <a:ea typeface="微软雅黑" pitchFamily="34" charset="-122"/>
              </a:rPr>
              <a:t>)</a:t>
            </a:r>
            <a:r>
              <a:rPr lang="zh-CN" altLang="en-US" sz="1800" b="0" dirty="0" smtClean="0">
                <a:latin typeface="微软雅黑" pitchFamily="34" charset="-122"/>
                <a:ea typeface="微软雅黑" pitchFamily="34" charset="-122"/>
              </a:rPr>
              <a:t>之中的任意两种条件对用户进行认证的方法。</a:t>
            </a:r>
            <a:endParaRPr lang="en-US" altLang="zh-CN" sz="1800" b="0" dirty="0" smtClean="0">
              <a:latin typeface="微软雅黑" pitchFamily="34" charset="-122"/>
              <a:ea typeface="微软雅黑" pitchFamily="34" charset="-122"/>
            </a:endParaRPr>
          </a:p>
          <a:p>
            <a:pPr marL="0" lvl="1" algn="l">
              <a:lnSpc>
                <a:spcPct val="125000"/>
              </a:lnSpc>
            </a:pPr>
            <a:r>
              <a:rPr lang="zh-CN" altLang="en-US" sz="1800" b="0" dirty="0" smtClean="0">
                <a:latin typeface="微软雅黑" pitchFamily="34" charset="-122"/>
                <a:ea typeface="微软雅黑" pitchFamily="34" charset="-122"/>
              </a:rPr>
              <a:t>       在很多重要的系统里面，比如电商平台的 付款界面和银行的个人网上银行业务，为了考虑个人的资金安全，除了输入账号登录密码以外，还要输入通过手机号码获取的验证码，支付宝甚至在支付确认时还要再输入支付密码，这样多个授权条件来保证资金交易的安全。</a:t>
            </a:r>
            <a:endParaRPr lang="en-US" altLang="zh-CN" sz="1800" b="0" dirty="0" smtClean="0">
              <a:latin typeface="微软雅黑" pitchFamily="34" charset="-122"/>
              <a:ea typeface="微软雅黑" pitchFamily="34" charset="-122"/>
            </a:endParaRPr>
          </a:p>
          <a:p>
            <a:pPr marL="0" indent="0">
              <a:lnSpc>
                <a:spcPct val="125000"/>
              </a:lnSpc>
              <a:buNone/>
            </a:pPr>
            <a:endParaRPr lang="en-US" altLang="zh-CN" sz="1400" dirty="0" smtClean="0">
              <a:solidFill>
                <a:srgbClr val="000000"/>
              </a:solidFill>
              <a:latin typeface="华文细黑" pitchFamily="2" charset="-122"/>
              <a:ea typeface="华文细黑" pitchFamily="2" charset="-122"/>
            </a:endParaRPr>
          </a:p>
        </p:txBody>
      </p:sp>
      <p:sp>
        <p:nvSpPr>
          <p:cNvPr id="5"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20</a:t>
            </a:fld>
            <a:endParaRPr lang="en-GB" dirty="0">
              <a:latin typeface="+mn-ea"/>
              <a:ea typeface="+mn-ea"/>
            </a:endParaRPr>
          </a:p>
        </p:txBody>
      </p:sp>
      <p:pic>
        <p:nvPicPr>
          <p:cNvPr id="343041" name="img_70330393,909699181" descr="u=70330393,909699181&amp;fm=21&amp;gp=0"/>
          <p:cNvPicPr>
            <a:picLocks noChangeAspect="1" noChangeArrowheads="1"/>
          </p:cNvPicPr>
          <p:nvPr/>
        </p:nvPicPr>
        <p:blipFill>
          <a:blip r:embed="rId3" cstate="print"/>
          <a:srcRect/>
          <a:stretch>
            <a:fillRect/>
          </a:stretch>
        </p:blipFill>
        <p:spPr bwMode="auto">
          <a:xfrm>
            <a:off x="611560" y="3284984"/>
            <a:ext cx="2835806" cy="2736304"/>
          </a:xfrm>
          <a:prstGeom prst="rect">
            <a:avLst/>
          </a:prstGeom>
          <a:noFill/>
          <a:ln w="9525">
            <a:noFill/>
            <a:miter lim="800000"/>
            <a:headEnd/>
            <a:tailEnd/>
          </a:ln>
        </p:spPr>
      </p:pic>
      <p:pic>
        <p:nvPicPr>
          <p:cNvPr id="343043" name="Picture 3"/>
          <p:cNvPicPr>
            <a:picLocks noChangeAspect="1" noChangeArrowheads="1"/>
          </p:cNvPicPr>
          <p:nvPr/>
        </p:nvPicPr>
        <p:blipFill>
          <a:blip r:embed="rId4" cstate="print"/>
          <a:srcRect/>
          <a:stretch>
            <a:fillRect/>
          </a:stretch>
        </p:blipFill>
        <p:spPr bwMode="auto">
          <a:xfrm>
            <a:off x="3635896" y="3140968"/>
            <a:ext cx="5199278" cy="30963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993" name="Picture 1"/>
          <p:cNvPicPr>
            <a:picLocks noChangeAspect="1" noChangeArrowheads="1"/>
          </p:cNvPicPr>
          <p:nvPr/>
        </p:nvPicPr>
        <p:blipFill>
          <a:blip r:embed="rId3" cstate="print"/>
          <a:srcRect/>
          <a:stretch>
            <a:fillRect/>
          </a:stretch>
        </p:blipFill>
        <p:spPr bwMode="auto">
          <a:xfrm>
            <a:off x="251520" y="1844824"/>
            <a:ext cx="5358293" cy="4176464"/>
          </a:xfrm>
          <a:prstGeom prst="rect">
            <a:avLst/>
          </a:prstGeom>
          <a:noFill/>
          <a:ln w="9525">
            <a:noFill/>
            <a:miter lim="800000"/>
            <a:headEnd/>
            <a:tailEnd/>
          </a:ln>
        </p:spPr>
      </p:pic>
      <p:pic>
        <p:nvPicPr>
          <p:cNvPr id="9" name="图片 1" descr="www.tuweimei.comComp_16058718_4xojtqcl6NLqgKefWsr2kgyUwayTJrzD.jpg"/>
          <p:cNvPicPr>
            <a:picLocks noGrp="1" noChangeAspect="1"/>
          </p:cNvPicPr>
          <p:nvPr isPhoto="1"/>
        </p:nvPicPr>
        <p:blipFill>
          <a:blip r:embed="rId4" cstate="print"/>
          <a:srcRect/>
          <a:stretch>
            <a:fillRect/>
          </a:stretch>
        </p:blipFill>
        <p:spPr bwMode="auto">
          <a:xfrm>
            <a:off x="6084168" y="674694"/>
            <a:ext cx="2520280" cy="1890210"/>
          </a:xfrm>
          <a:prstGeom prst="rect">
            <a:avLst/>
          </a:prstGeom>
          <a:noFill/>
          <a:ln w="9525">
            <a:noFill/>
            <a:miter lim="800000"/>
            <a:headEnd/>
            <a:tailEnd/>
          </a:ln>
        </p:spPr>
      </p:pic>
      <p:sp>
        <p:nvSpPr>
          <p:cNvPr id="26" name="矩形 25"/>
          <p:cNvSpPr/>
          <p:nvPr/>
        </p:nvSpPr>
        <p:spPr>
          <a:xfrm>
            <a:off x="611560" y="979567"/>
            <a:ext cx="5184576" cy="1153289"/>
          </a:xfrm>
          <a:prstGeom prst="rect">
            <a:avLst/>
          </a:prstGeom>
        </p:spPr>
        <p:txBody>
          <a:bodyPr>
            <a:noAutofit/>
          </a:bodyPr>
          <a:lstStyle/>
          <a:p>
            <a:pPr marL="0" lvl="1" algn="l">
              <a:lnSpc>
                <a:spcPct val="125000"/>
              </a:lnSpc>
            </a:pPr>
            <a:r>
              <a:rPr lang="zh-CN" altLang="zh-CN" sz="2000" b="0" dirty="0" smtClean="0">
                <a:latin typeface="微软雅黑" pitchFamily="34" charset="-122"/>
                <a:ea typeface="微软雅黑" pitchFamily="34" charset="-122"/>
              </a:rPr>
              <a:t>基于角色的访问控制，构造成“用户</a:t>
            </a:r>
            <a:r>
              <a:rPr lang="en-US" altLang="zh-CN" sz="2000" b="0" dirty="0" smtClean="0">
                <a:latin typeface="微软雅黑" pitchFamily="34" charset="-122"/>
                <a:ea typeface="微软雅黑" pitchFamily="34" charset="-122"/>
              </a:rPr>
              <a:t>-</a:t>
            </a:r>
            <a:r>
              <a:rPr lang="zh-CN" altLang="zh-CN" sz="2000" b="0" dirty="0" smtClean="0">
                <a:latin typeface="微软雅黑" pitchFamily="34" charset="-122"/>
                <a:ea typeface="微软雅黑" pitchFamily="34" charset="-122"/>
              </a:rPr>
              <a:t>角色</a:t>
            </a:r>
            <a:r>
              <a:rPr lang="en-US" altLang="zh-CN" sz="2000" b="0" dirty="0" smtClean="0">
                <a:latin typeface="微软雅黑" pitchFamily="34" charset="-122"/>
                <a:ea typeface="微软雅黑" pitchFamily="34" charset="-122"/>
              </a:rPr>
              <a:t>-</a:t>
            </a:r>
            <a:r>
              <a:rPr lang="zh-CN" altLang="zh-CN" sz="2000" b="0" dirty="0" smtClean="0">
                <a:latin typeface="微软雅黑" pitchFamily="34" charset="-122"/>
                <a:ea typeface="微软雅黑" pitchFamily="34" charset="-122"/>
              </a:rPr>
              <a:t>权限”的授权模型</a:t>
            </a:r>
            <a:r>
              <a:rPr lang="zh-CN" altLang="en-US" sz="2000" b="0" dirty="0" smtClean="0">
                <a:latin typeface="微软雅黑" pitchFamily="34" charset="-122"/>
                <a:ea typeface="微软雅黑" pitchFamily="34" charset="-122"/>
              </a:rPr>
              <a:t>。</a:t>
            </a:r>
          </a:p>
          <a:p>
            <a:pPr>
              <a:lnSpc>
                <a:spcPct val="125000"/>
              </a:lnSpc>
              <a:buNone/>
            </a:pPr>
            <a:endParaRPr lang="en-US" altLang="zh-CN" sz="1400" dirty="0" smtClean="0">
              <a:solidFill>
                <a:srgbClr val="000000"/>
              </a:solidFill>
              <a:latin typeface="华文细黑" pitchFamily="2" charset="-122"/>
              <a:ea typeface="华文细黑" pitchFamily="2" charset="-122"/>
            </a:endParaRPr>
          </a:p>
        </p:txBody>
      </p:sp>
      <p:sp>
        <p:nvSpPr>
          <p:cNvPr id="11" name="矩形 10"/>
          <p:cNvSpPr/>
          <p:nvPr/>
        </p:nvSpPr>
        <p:spPr>
          <a:xfrm>
            <a:off x="484762" y="332656"/>
            <a:ext cx="6391494" cy="430887"/>
          </a:xfrm>
          <a:prstGeom prst="rect">
            <a:avLst/>
          </a:prstGeom>
          <a:noFill/>
        </p:spPr>
        <p:txBody>
          <a:bodyPr wrap="none" lIns="91440" tIns="45720" rIns="91440" bIns="45720">
            <a:spAutoFit/>
          </a:bodyPr>
          <a:lstStyle/>
          <a:p>
            <a:r>
              <a:rPr lang="zh-CN" altLang="en-US" sz="2200" b="1" dirty="0" smtClean="0">
                <a:solidFill>
                  <a:srgbClr val="C00000"/>
                </a:solidFill>
                <a:latin typeface="Times New Roman" pitchFamily="18" charset="0"/>
                <a:ea typeface="华文细黑" pitchFamily="2" charset="-122"/>
              </a:rPr>
              <a:t>案例</a:t>
            </a:r>
            <a:r>
              <a:rPr lang="zh-CN" altLang="en-US" sz="2200" dirty="0" smtClean="0">
                <a:solidFill>
                  <a:srgbClr val="C00000"/>
                </a:solidFill>
                <a:latin typeface="Times New Roman" pitchFamily="18" charset="0"/>
                <a:ea typeface="华文细黑" pitchFamily="2" charset="-122"/>
              </a:rPr>
              <a:t>二</a:t>
            </a:r>
            <a:r>
              <a:rPr lang="zh-CN" altLang="en-US" sz="2200" b="1" dirty="0" smtClean="0">
                <a:solidFill>
                  <a:srgbClr val="C00000"/>
                </a:solidFill>
                <a:latin typeface="Times New Roman" pitchFamily="18" charset="0"/>
                <a:ea typeface="华文细黑" pitchFamily="2" charset="-122"/>
              </a:rPr>
              <a:t>：</a:t>
            </a:r>
            <a:r>
              <a:rPr lang="zh-CN" altLang="en-US" sz="2200" dirty="0" smtClean="0">
                <a:solidFill>
                  <a:srgbClr val="C00000"/>
                </a:solidFill>
                <a:latin typeface="Times New Roman" pitchFamily="18" charset="0"/>
                <a:ea typeface="华文细黑" pitchFamily="2" charset="-122"/>
              </a:rPr>
              <a:t>将拥有重要权限的关键点分离出多个权限</a:t>
            </a:r>
          </a:p>
        </p:txBody>
      </p:sp>
      <p:sp>
        <p:nvSpPr>
          <p:cNvPr id="8" name="矩形 7"/>
          <p:cNvSpPr/>
          <p:nvPr/>
        </p:nvSpPr>
        <p:spPr>
          <a:xfrm>
            <a:off x="5436096" y="2782089"/>
            <a:ext cx="3329061" cy="4391327"/>
          </a:xfrm>
          <a:prstGeom prst="rect">
            <a:avLst/>
          </a:prstGeom>
        </p:spPr>
        <p:txBody>
          <a:bodyPr>
            <a:noAutofit/>
          </a:bodyPr>
          <a:lstStyle/>
          <a:p>
            <a:pPr marL="0" lvl="1" algn="l">
              <a:lnSpc>
                <a:spcPct val="125000"/>
              </a:lnSpc>
            </a:pPr>
            <a:r>
              <a:rPr lang="en-US" altLang="zh-CN" sz="2000" b="0" dirty="0" smtClean="0">
                <a:latin typeface="微软雅黑" pitchFamily="34" charset="-122"/>
                <a:ea typeface="微软雅黑" pitchFamily="34" charset="-122"/>
              </a:rPr>
              <a:t>       </a:t>
            </a:r>
            <a:r>
              <a:rPr lang="zh-CN" altLang="en-US" sz="2000" b="0" dirty="0" smtClean="0">
                <a:latin typeface="微软雅黑" pitchFamily="34" charset="-122"/>
                <a:ea typeface="微软雅黑" pitchFamily="34" charset="-122"/>
              </a:rPr>
              <a:t>某</a:t>
            </a:r>
            <a:r>
              <a:rPr lang="en-US" altLang="zh-CN" sz="2000" b="0" dirty="0" smtClean="0">
                <a:latin typeface="微软雅黑" pitchFamily="34" charset="-122"/>
                <a:ea typeface="微软雅黑" pitchFamily="34" charset="-122"/>
              </a:rPr>
              <a:t>web</a:t>
            </a:r>
            <a:r>
              <a:rPr lang="zh-CN" altLang="en-US" sz="2000" b="0" dirty="0" smtClean="0">
                <a:latin typeface="微软雅黑" pitchFamily="34" charset="-122"/>
                <a:ea typeface="微软雅黑" pitchFamily="34" charset="-122"/>
              </a:rPr>
              <a:t>产品根据业务场景对超级系统管理员进行权限分离，系统初始化默认</a:t>
            </a:r>
            <a:r>
              <a:rPr lang="en-US" altLang="zh-CN" sz="2000" b="0" dirty="0" smtClean="0">
                <a:latin typeface="微软雅黑" pitchFamily="34" charset="-122"/>
                <a:ea typeface="微软雅黑" pitchFamily="34" charset="-122"/>
              </a:rPr>
              <a:t>3</a:t>
            </a:r>
            <a:r>
              <a:rPr lang="zh-CN" altLang="en-US" sz="2000" b="0" dirty="0" smtClean="0">
                <a:latin typeface="微软雅黑" pitchFamily="34" charset="-122"/>
                <a:ea typeface="微软雅黑" pitchFamily="34" charset="-122"/>
              </a:rPr>
              <a:t>个角色（系统管理员角色、操作员角色、审计员角色）和三个系统账号（分别对应三个角色）。</a:t>
            </a:r>
            <a:r>
              <a:rPr lang="en-US" altLang="zh-CN" sz="2000" b="0" dirty="0" smtClean="0">
                <a:latin typeface="微软雅黑" pitchFamily="34" charset="-122"/>
                <a:ea typeface="微软雅黑" pitchFamily="34" charset="-122"/>
              </a:rPr>
              <a:t>3</a:t>
            </a:r>
            <a:r>
              <a:rPr lang="zh-CN" altLang="en-US" sz="2000" b="0" dirty="0" smtClean="0">
                <a:latin typeface="微软雅黑" pitchFamily="34" charset="-122"/>
                <a:ea typeface="微软雅黑" pitchFamily="34" charset="-122"/>
              </a:rPr>
              <a:t>个系统账号权限相互独立。</a:t>
            </a:r>
            <a:endParaRPr lang="en-US" altLang="zh-CN" sz="1400" dirty="0" smtClean="0">
              <a:solidFill>
                <a:srgbClr val="000000"/>
              </a:solidFill>
              <a:latin typeface="华文细黑" pitchFamily="2" charset="-122"/>
              <a:ea typeface="华文细黑" pitchFamily="2" charset="-122"/>
            </a:endParaRPr>
          </a:p>
        </p:txBody>
      </p:sp>
      <p:sp>
        <p:nvSpPr>
          <p:cNvPr id="7"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21</a:t>
            </a:fld>
            <a:endParaRPr lang="en-GB" dirty="0">
              <a:latin typeface="+mn-ea"/>
              <a:ea typeface="+mn-ea"/>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3"/>
          <p:cNvSpPr>
            <a:spLocks noGrp="1" noChangeArrowheads="1"/>
          </p:cNvSpPr>
          <p:nvPr>
            <p:ph type="title"/>
          </p:nvPr>
        </p:nvSpPr>
        <p:spPr>
          <a:xfrm>
            <a:off x="653244" y="430893"/>
            <a:ext cx="6913139" cy="870857"/>
          </a:xfrm>
        </p:spPr>
        <p:txBody>
          <a:bodyPr/>
          <a:lstStyle/>
          <a:p>
            <a:pPr eaLnBrk="1" hangingPunct="1"/>
            <a:r>
              <a:rPr lang="zh-CN" altLang="en-US" sz="3600" b="1" dirty="0" smtClean="0"/>
              <a:t>目录</a:t>
            </a:r>
          </a:p>
        </p:txBody>
      </p:sp>
      <p:sp>
        <p:nvSpPr>
          <p:cNvPr id="4"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22</a:t>
            </a:fld>
            <a:endParaRPr lang="en-GB" dirty="0">
              <a:latin typeface="+mn-ea"/>
              <a:ea typeface="+mn-ea"/>
            </a:endParaRPr>
          </a:p>
        </p:txBody>
      </p:sp>
      <p:sp>
        <p:nvSpPr>
          <p:cNvPr id="6" name="Rectangle 25"/>
          <p:cNvSpPr txBox="1">
            <a:spLocks noChangeArrowheads="1"/>
          </p:cNvSpPr>
          <p:nvPr/>
        </p:nvSpPr>
        <p:spPr bwMode="auto">
          <a:xfrm>
            <a:off x="653244" y="1124744"/>
            <a:ext cx="8022444" cy="5015408"/>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zh-CN"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开放设计原则</a:t>
            </a:r>
            <a:r>
              <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Open Design</a:t>
            </a:r>
            <a:r>
              <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chemeClr val="bg1">
                    <a:lumMod val="50000"/>
                  </a:schemeClr>
                </a:solidFill>
                <a:latin typeface="微软雅黑" pitchFamily="34" charset="-122"/>
                <a:ea typeface="微软雅黑" pitchFamily="34" charset="-122"/>
              </a:rPr>
              <a:t>失败安全缺省原则</a:t>
            </a:r>
            <a:r>
              <a:rPr lang="zh-CN" altLang="zh-CN" sz="2600" kern="0" dirty="0" smtClean="0">
                <a:solidFill>
                  <a:schemeClr val="bg1">
                    <a:lumMod val="50000"/>
                  </a:schemeClr>
                </a:solidFill>
                <a:latin typeface="微软雅黑" pitchFamily="34" charset="-122"/>
                <a:ea typeface="微软雅黑" pitchFamily="34" charset="-122"/>
              </a:rPr>
              <a:t>（</a:t>
            </a:r>
            <a:r>
              <a:rPr lang="en-US" altLang="zh-CN" sz="2000" kern="0" dirty="0" smtClean="0">
                <a:solidFill>
                  <a:schemeClr val="bg1">
                    <a:lumMod val="50000"/>
                  </a:schemeClr>
                </a:solidFill>
                <a:latin typeface="微软雅黑" pitchFamily="34" charset="-122"/>
                <a:ea typeface="微软雅黑" pitchFamily="34" charset="-122"/>
              </a:rPr>
              <a:t>Fail-safe defaults</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chemeClr val="bg1">
                    <a:lumMod val="50000"/>
                  </a:schemeClr>
                </a:solidFill>
                <a:latin typeface="微软雅黑" pitchFamily="34" charset="-122"/>
                <a:ea typeface="微软雅黑" pitchFamily="34" charset="-122"/>
              </a:rPr>
              <a:t>权限</a:t>
            </a:r>
            <a:r>
              <a:rPr lang="zh-CN" altLang="zh-CN" sz="2600" kern="0" dirty="0" smtClean="0">
                <a:solidFill>
                  <a:schemeClr val="bg1">
                    <a:lumMod val="50000"/>
                  </a:schemeClr>
                </a:solidFill>
                <a:latin typeface="微软雅黑" pitchFamily="34" charset="-122"/>
                <a:ea typeface="微软雅黑" pitchFamily="34" charset="-122"/>
              </a:rPr>
              <a:t>分离原则（</a:t>
            </a:r>
            <a:r>
              <a:rPr lang="en-US" altLang="zh-CN" sz="2000" kern="0" dirty="0" smtClean="0">
                <a:solidFill>
                  <a:schemeClr val="bg1">
                    <a:lumMod val="50000"/>
                  </a:schemeClr>
                </a:solidFill>
                <a:latin typeface="微软雅黑" pitchFamily="34" charset="-122"/>
                <a:ea typeface="微软雅黑" pitchFamily="34" charset="-122"/>
              </a:rPr>
              <a:t>Separation of Privilege</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rgbClr val="990000"/>
                </a:solidFill>
                <a:latin typeface="微软雅黑" pitchFamily="34" charset="-122"/>
                <a:ea typeface="微软雅黑" pitchFamily="34" charset="-122"/>
              </a:rPr>
              <a:t>最小特权原则</a:t>
            </a:r>
            <a:r>
              <a:rPr lang="zh-CN" altLang="zh-CN" sz="2600" kern="0" dirty="0" smtClean="0">
                <a:solidFill>
                  <a:srgbClr val="990000"/>
                </a:solidFill>
                <a:latin typeface="微软雅黑" pitchFamily="34" charset="-122"/>
                <a:ea typeface="微软雅黑" pitchFamily="34" charset="-122"/>
              </a:rPr>
              <a:t>（</a:t>
            </a:r>
            <a:r>
              <a:rPr lang="en-US" altLang="zh-CN" sz="2600" kern="0" dirty="0" smtClean="0">
                <a:solidFill>
                  <a:srgbClr val="990000"/>
                </a:solidFill>
                <a:latin typeface="微软雅黑" pitchFamily="34" charset="-122"/>
                <a:ea typeface="微软雅黑" pitchFamily="34" charset="-122"/>
              </a:rPr>
              <a:t>Least Privilege</a:t>
            </a:r>
            <a:r>
              <a:rPr lang="zh-CN" altLang="zh-CN" sz="2600" kern="0" dirty="0" smtClean="0">
                <a:solidFill>
                  <a:srgbClr val="990000"/>
                </a:solidFill>
                <a:latin typeface="微软雅黑" pitchFamily="34" charset="-122"/>
                <a:ea typeface="微软雅黑" pitchFamily="34" charset="-122"/>
              </a:rPr>
              <a:t>）</a:t>
            </a:r>
            <a:endParaRPr lang="zh-CN" altLang="en-US" sz="2600" kern="0" dirty="0" smtClean="0">
              <a:solidFill>
                <a:srgbClr val="990000"/>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经济适用</a:t>
            </a:r>
            <a:r>
              <a:rPr kumimoji="0" lang="zh-CN" altLang="zh-CN"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Economy of Mechanism</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zh-CN"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最小公共化原则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Least Common Mechanism</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完全仲裁原则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Complete Mediation</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心理可承受</a:t>
            </a:r>
            <a:r>
              <a:rPr kumimoji="0" lang="zh-CN" altLang="zh-CN"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Psychological Acceptability</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纵深防御原则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Defense in Depth</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endPar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 descr="被锁住"/>
          <p:cNvPicPr>
            <a:picLocks noGrp="1" noChangeAspect="1"/>
          </p:cNvPicPr>
          <p:nvPr isPhoto="1"/>
        </p:nvPicPr>
        <p:blipFill>
          <a:blip r:embed="rId3" cstate="print"/>
          <a:srcRect/>
          <a:stretch>
            <a:fillRect/>
          </a:stretch>
        </p:blipFill>
        <p:spPr bwMode="auto">
          <a:xfrm>
            <a:off x="6764177" y="692696"/>
            <a:ext cx="2128303" cy="3446128"/>
          </a:xfrm>
          <a:prstGeom prst="rect">
            <a:avLst/>
          </a:prstGeom>
          <a:noFill/>
          <a:ln w="9525">
            <a:noFill/>
            <a:miter lim="800000"/>
            <a:headEnd/>
            <a:tailEnd/>
          </a:ln>
        </p:spPr>
      </p:pic>
      <p:sp>
        <p:nvSpPr>
          <p:cNvPr id="9" name="圆角矩形 8"/>
          <p:cNvSpPr/>
          <p:nvPr/>
        </p:nvSpPr>
        <p:spPr bwMode="auto">
          <a:xfrm>
            <a:off x="539552" y="2348880"/>
            <a:ext cx="6373464" cy="2088232"/>
          </a:xfrm>
          <a:prstGeom prst="roundRect">
            <a:avLst/>
          </a:prstGeom>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3" name="内容占位符 2"/>
          <p:cNvSpPr>
            <a:spLocks noGrp="1"/>
          </p:cNvSpPr>
          <p:nvPr>
            <p:ph idx="1"/>
          </p:nvPr>
        </p:nvSpPr>
        <p:spPr>
          <a:xfrm>
            <a:off x="648320" y="1412776"/>
            <a:ext cx="6156672" cy="1152128"/>
          </a:xfrm>
        </p:spPr>
        <p:txBody>
          <a:bodyPr/>
          <a:lstStyle/>
          <a:p>
            <a:pPr marL="0" indent="542925">
              <a:buNone/>
            </a:pPr>
            <a:r>
              <a:rPr lang="zh-CN" altLang="zh-CN" sz="2000" dirty="0" smtClean="0"/>
              <a:t>系统的每一个用户、每一个程序，都应该使用最小且必须的权限集来完成工作</a:t>
            </a:r>
            <a:r>
              <a:rPr lang="zh-CN" altLang="en-US" sz="2000" dirty="0" smtClean="0"/>
              <a:t>。</a:t>
            </a:r>
          </a:p>
          <a:p>
            <a:pPr>
              <a:buNone/>
            </a:pPr>
            <a:r>
              <a:rPr lang="en-US" altLang="zh-CN" sz="2000" b="0" dirty="0" smtClean="0"/>
              <a:t>	</a:t>
            </a:r>
            <a:endParaRPr lang="zh-CN" altLang="en-US" sz="1600" b="0" dirty="0"/>
          </a:p>
        </p:txBody>
      </p:sp>
      <p:sp>
        <p:nvSpPr>
          <p:cNvPr id="2" name="标题 1"/>
          <p:cNvSpPr>
            <a:spLocks noGrp="1"/>
          </p:cNvSpPr>
          <p:nvPr>
            <p:ph type="title"/>
          </p:nvPr>
        </p:nvSpPr>
        <p:spPr>
          <a:xfrm>
            <a:off x="395288" y="188640"/>
            <a:ext cx="8280400" cy="646113"/>
          </a:xfrm>
        </p:spPr>
        <p:txBody>
          <a:bodyPr/>
          <a:lstStyle/>
          <a:p>
            <a:r>
              <a:rPr lang="en-US" altLang="zh-CN" sz="3200" dirty="0" smtClean="0"/>
              <a:t>4</a:t>
            </a:r>
            <a:r>
              <a:rPr lang="zh-CN" altLang="en-US" sz="3200" dirty="0" smtClean="0"/>
              <a:t>、最小特权原则介绍</a:t>
            </a:r>
          </a:p>
        </p:txBody>
      </p:sp>
      <p:sp>
        <p:nvSpPr>
          <p:cNvPr id="5"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23</a:t>
            </a:fld>
            <a:endParaRPr lang="en-GB" dirty="0">
              <a:latin typeface="+mn-ea"/>
              <a:ea typeface="+mn-ea"/>
            </a:endParaRPr>
          </a:p>
        </p:txBody>
      </p:sp>
      <p:sp>
        <p:nvSpPr>
          <p:cNvPr id="8" name="矩形 7"/>
          <p:cNvSpPr/>
          <p:nvPr/>
        </p:nvSpPr>
        <p:spPr>
          <a:xfrm>
            <a:off x="720328" y="2420888"/>
            <a:ext cx="6117617" cy="1944216"/>
          </a:xfrm>
          <a:prstGeom prst="rect">
            <a:avLst/>
          </a:prstGeom>
        </p:spPr>
        <p:txBody>
          <a:bodyPr>
            <a:noAutofit/>
          </a:bodyPr>
          <a:lstStyle/>
          <a:p>
            <a:pPr marL="534988" lvl="1" indent="-534988" algn="l">
              <a:lnSpc>
                <a:spcPct val="125000"/>
              </a:lnSpc>
            </a:pPr>
            <a:r>
              <a:rPr lang="zh-CN" altLang="en-US" sz="2000" b="0" dirty="0" smtClean="0">
                <a:latin typeface="微软雅黑" pitchFamily="34" charset="-122"/>
                <a:ea typeface="微软雅黑" pitchFamily="34" charset="-122"/>
              </a:rPr>
              <a:t>①、确保应用程序使用最低的权限运行。</a:t>
            </a:r>
          </a:p>
          <a:p>
            <a:pPr marL="534988" lvl="1" indent="-534988" algn="l">
              <a:lnSpc>
                <a:spcPct val="125000"/>
              </a:lnSpc>
            </a:pPr>
            <a:r>
              <a:rPr lang="zh-CN" altLang="en-US" sz="2000" b="0" dirty="0" smtClean="0">
                <a:latin typeface="微软雅黑" pitchFamily="34" charset="-122"/>
                <a:ea typeface="微软雅黑" pitchFamily="34" charset="-122"/>
              </a:rPr>
              <a:t>②、</a:t>
            </a:r>
            <a:r>
              <a:rPr lang="zh-CN" altLang="zh-CN" sz="2000" b="0" dirty="0" smtClean="0">
                <a:latin typeface="微软雅黑" pitchFamily="34" charset="-122"/>
                <a:ea typeface="微软雅黑" pitchFamily="34" charset="-122"/>
              </a:rPr>
              <a:t>对系统中各用户运行各类程序</a:t>
            </a:r>
            <a:r>
              <a:rPr lang="zh-CN" altLang="en-US" sz="2000" b="0" dirty="0" smtClean="0">
                <a:latin typeface="微软雅黑" pitchFamily="34" charset="-122"/>
                <a:ea typeface="微软雅黑" pitchFamily="34" charset="-122"/>
              </a:rPr>
              <a:t>，如数据库、</a:t>
            </a:r>
            <a:r>
              <a:rPr lang="en-US" altLang="zh-CN" sz="2000" b="0" dirty="0" smtClean="0">
                <a:latin typeface="微软雅黑" pitchFamily="34" charset="-122"/>
                <a:ea typeface="微软雅黑" pitchFamily="34" charset="-122"/>
              </a:rPr>
              <a:t>WEB</a:t>
            </a:r>
            <a:r>
              <a:rPr lang="zh-CN" altLang="en-US" sz="2000" b="0" dirty="0" smtClean="0">
                <a:latin typeface="微软雅黑" pitchFamily="34" charset="-122"/>
                <a:ea typeface="微软雅黑" pitchFamily="34" charset="-122"/>
              </a:rPr>
              <a:t>服务器等，</a:t>
            </a:r>
            <a:r>
              <a:rPr lang="zh-CN" altLang="zh-CN" sz="2000" b="0" dirty="0" smtClean="0">
                <a:latin typeface="微软雅黑" pitchFamily="34" charset="-122"/>
                <a:ea typeface="微软雅黑" pitchFamily="34" charset="-122"/>
              </a:rPr>
              <a:t>要注意最小权限</a:t>
            </a:r>
            <a:r>
              <a:rPr lang="zh-CN" altLang="en-US" sz="2000" b="0" dirty="0" smtClean="0">
                <a:latin typeface="微软雅黑" pitchFamily="34" charset="-122"/>
                <a:ea typeface="微软雅黑" pitchFamily="34" charset="-122"/>
              </a:rPr>
              <a:t>的账户运行、连接，不能是系统最高权限的帐号。</a:t>
            </a:r>
          </a:p>
          <a:p>
            <a:pPr marL="534988" lvl="1" indent="-534988" algn="l">
              <a:lnSpc>
                <a:spcPct val="125000"/>
              </a:lnSpc>
            </a:pPr>
            <a:r>
              <a:rPr lang="zh-CN" altLang="en-US" sz="2000" b="0" dirty="0" smtClean="0">
                <a:latin typeface="微软雅黑" pitchFamily="34" charset="-122"/>
                <a:ea typeface="微软雅黑" pitchFamily="34" charset="-122"/>
              </a:rPr>
              <a:t>③、新建帐号时默认赋给最小权限的角色。</a:t>
            </a:r>
          </a:p>
          <a:p>
            <a:pPr marL="534988" lvl="1" indent="-534988" algn="l">
              <a:lnSpc>
                <a:spcPct val="125000"/>
              </a:lnSpc>
            </a:pPr>
            <a:endParaRPr lang="en-US" altLang="zh-CN" sz="2000" b="0" dirty="0" smtClean="0">
              <a:latin typeface="微软雅黑" pitchFamily="34" charset="-122"/>
              <a:ea typeface="微软雅黑" pitchFamily="34" charset="-122"/>
            </a:endParaRPr>
          </a:p>
        </p:txBody>
      </p:sp>
      <p:pic>
        <p:nvPicPr>
          <p:cNvPr id="1026" name="Picture 2"/>
          <p:cNvPicPr>
            <a:picLocks noChangeAspect="1" noChangeArrowheads="1"/>
          </p:cNvPicPr>
          <p:nvPr/>
        </p:nvPicPr>
        <p:blipFill>
          <a:blip r:embed="rId4" cstate="print"/>
          <a:srcRect/>
          <a:stretch>
            <a:fillRect/>
          </a:stretch>
        </p:blipFill>
        <p:spPr bwMode="auto">
          <a:xfrm>
            <a:off x="283467" y="4575392"/>
            <a:ext cx="8609013" cy="1589912"/>
          </a:xfrm>
          <a:prstGeom prst="rect">
            <a:avLst/>
          </a:prstGeom>
          <a:noFill/>
          <a:ln w="9525">
            <a:noFill/>
            <a:miter lim="800000"/>
            <a:headEnd/>
            <a:tailEnd/>
          </a:ln>
        </p:spPr>
      </p:pic>
      <p:sp>
        <p:nvSpPr>
          <p:cNvPr id="10" name="燕尾形 9"/>
          <p:cNvSpPr/>
          <p:nvPr/>
        </p:nvSpPr>
        <p:spPr bwMode="auto">
          <a:xfrm>
            <a:off x="792337" y="854426"/>
            <a:ext cx="3312367" cy="558350"/>
          </a:xfrm>
          <a:prstGeom prst="chevron">
            <a:avLst/>
          </a:prstGeom>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a:buClr>
                <a:srgbClr val="CC9900"/>
              </a:buClr>
            </a:pPr>
            <a:r>
              <a:rPr lang="en-US" altLang="zh-CN" sz="2400" dirty="0" smtClean="0">
                <a:solidFill>
                  <a:schemeClr val="tx1"/>
                </a:solidFill>
              </a:rPr>
              <a:t>Least Privilege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46832" y="621849"/>
            <a:ext cx="5545108" cy="430887"/>
          </a:xfrm>
          <a:prstGeom prst="rect">
            <a:avLst/>
          </a:prstGeom>
          <a:noFill/>
        </p:spPr>
        <p:txBody>
          <a:bodyPr wrap="none" lIns="91440" tIns="45720" rIns="91440" bIns="45720">
            <a:spAutoFit/>
          </a:bodyPr>
          <a:lstStyle/>
          <a:p>
            <a:r>
              <a:rPr lang="zh-CN" altLang="en-US" sz="2200" b="1" dirty="0" smtClean="0">
                <a:solidFill>
                  <a:srgbClr val="C00000"/>
                </a:solidFill>
                <a:latin typeface="Times New Roman" pitchFamily="18" charset="0"/>
                <a:ea typeface="华文细黑" pitchFamily="2" charset="-122"/>
              </a:rPr>
              <a:t>案例一：</a:t>
            </a:r>
            <a:r>
              <a:rPr lang="zh-CN" altLang="en-US" sz="2200" dirty="0" smtClean="0">
                <a:solidFill>
                  <a:srgbClr val="C00000"/>
                </a:solidFill>
                <a:latin typeface="Times New Roman" pitchFamily="18" charset="0"/>
                <a:ea typeface="华文细黑" pitchFamily="2" charset="-122"/>
              </a:rPr>
              <a:t>确保</a:t>
            </a:r>
            <a:r>
              <a:rPr lang="zh-CN" altLang="zh-CN" sz="2200" dirty="0" smtClean="0">
                <a:solidFill>
                  <a:srgbClr val="C00000"/>
                </a:solidFill>
                <a:latin typeface="Times New Roman" pitchFamily="18" charset="0"/>
                <a:ea typeface="华文细黑" pitchFamily="2" charset="-122"/>
              </a:rPr>
              <a:t>应用程序使用最低的权限运行</a:t>
            </a:r>
            <a:endParaRPr lang="zh-CN" altLang="en-US" sz="2200" b="1" dirty="0" smtClean="0">
              <a:solidFill>
                <a:srgbClr val="C00000"/>
              </a:solidFill>
              <a:latin typeface="Times New Roman" pitchFamily="18" charset="0"/>
              <a:ea typeface="华文细黑" pitchFamily="2" charset="-122"/>
            </a:endParaRPr>
          </a:p>
        </p:txBody>
      </p:sp>
      <p:pic>
        <p:nvPicPr>
          <p:cNvPr id="7" name="图片 6" descr="android.jpg"/>
          <p:cNvPicPr>
            <a:picLocks noChangeAspect="1"/>
          </p:cNvPicPr>
          <p:nvPr/>
        </p:nvPicPr>
        <p:blipFill>
          <a:blip r:embed="rId3" cstate="print"/>
          <a:stretch>
            <a:fillRect/>
          </a:stretch>
        </p:blipFill>
        <p:spPr>
          <a:xfrm>
            <a:off x="7596336" y="188640"/>
            <a:ext cx="1263774" cy="1263774"/>
          </a:xfrm>
          <a:prstGeom prst="rect">
            <a:avLst/>
          </a:prstGeom>
        </p:spPr>
      </p:pic>
      <p:sp>
        <p:nvSpPr>
          <p:cNvPr id="11" name="内容占位符 2"/>
          <p:cNvSpPr>
            <a:spLocks noGrp="1"/>
          </p:cNvSpPr>
          <p:nvPr>
            <p:ph idx="1"/>
          </p:nvPr>
        </p:nvSpPr>
        <p:spPr>
          <a:xfrm>
            <a:off x="539552" y="1268760"/>
            <a:ext cx="4392488" cy="3672408"/>
          </a:xfrm>
        </p:spPr>
        <p:txBody>
          <a:bodyPr/>
          <a:lstStyle/>
          <a:p>
            <a:pPr>
              <a:buNone/>
            </a:pPr>
            <a:r>
              <a:rPr lang="en-US" altLang="zh-CN" sz="2400" b="0" dirty="0" smtClean="0"/>
              <a:t>	</a:t>
            </a:r>
            <a:r>
              <a:rPr lang="zh-CN" altLang="en-US" sz="2400" b="0" dirty="0" smtClean="0"/>
              <a:t>     </a:t>
            </a:r>
            <a:r>
              <a:rPr lang="zh-CN" altLang="en-US" sz="2000" b="0" dirty="0" smtClean="0"/>
              <a:t>安装</a:t>
            </a:r>
            <a:r>
              <a:rPr lang="en-US" altLang="zh-CN" sz="2000" b="0" dirty="0" smtClean="0"/>
              <a:t>Android</a:t>
            </a:r>
            <a:r>
              <a:rPr lang="zh-CN" altLang="en-US" sz="2000" b="0" dirty="0" smtClean="0"/>
              <a:t>应用时会提示该应用所拥有的权限。</a:t>
            </a:r>
            <a:endParaRPr lang="en-US" altLang="zh-CN" sz="2000" b="0" dirty="0" smtClean="0"/>
          </a:p>
          <a:p>
            <a:pPr>
              <a:buNone/>
            </a:pPr>
            <a:r>
              <a:rPr lang="en-US" altLang="zh-CN" sz="2000" b="0" dirty="0" smtClean="0"/>
              <a:t>		</a:t>
            </a:r>
            <a:r>
              <a:rPr lang="zh-CN" altLang="en-US" sz="2000" b="0" dirty="0" smtClean="0"/>
              <a:t>一个</a:t>
            </a:r>
            <a:r>
              <a:rPr lang="zh-CN" altLang="zh-CN" sz="2000" b="0" dirty="0" smtClean="0"/>
              <a:t>手电筒</a:t>
            </a:r>
            <a:r>
              <a:rPr lang="en-US" altLang="zh-CN" sz="2000" b="0" dirty="0" smtClean="0"/>
              <a:t>APP</a:t>
            </a:r>
            <a:r>
              <a:rPr lang="zh-CN" altLang="zh-CN" sz="2000" b="0" dirty="0" smtClean="0"/>
              <a:t>，</a:t>
            </a:r>
            <a:r>
              <a:rPr lang="zh-CN" altLang="en-US" sz="2000" b="0" dirty="0" smtClean="0"/>
              <a:t>我们通过它来进行照明</a:t>
            </a:r>
            <a:r>
              <a:rPr lang="en-US" altLang="zh-CN" sz="2000" b="0" dirty="0" smtClean="0"/>
              <a:t>, </a:t>
            </a:r>
            <a:r>
              <a:rPr lang="zh-CN" altLang="en-US" sz="2000" b="0" dirty="0" smtClean="0"/>
              <a:t>但是要如果它要访问手机通话、网络通讯就令人费解了，大家就会认为它可能是一个恶意的应用。</a:t>
            </a:r>
            <a:endParaRPr lang="zh-CN" altLang="en-US" sz="2000" b="0" dirty="0">
              <a:solidFill>
                <a:srgbClr val="FF0000"/>
              </a:solidFill>
            </a:endParaRPr>
          </a:p>
        </p:txBody>
      </p:sp>
      <p:pic>
        <p:nvPicPr>
          <p:cNvPr id="6" name="图片 5" descr="shoudian.jpg"/>
          <p:cNvPicPr>
            <a:picLocks noChangeAspect="1"/>
          </p:cNvPicPr>
          <p:nvPr/>
        </p:nvPicPr>
        <p:blipFill>
          <a:blip r:embed="rId4" cstate="print"/>
          <a:stretch>
            <a:fillRect/>
          </a:stretch>
        </p:blipFill>
        <p:spPr>
          <a:xfrm>
            <a:off x="5508104" y="1565670"/>
            <a:ext cx="2759781" cy="4599634"/>
          </a:xfrm>
          <a:prstGeom prst="rect">
            <a:avLst/>
          </a:prstGeom>
        </p:spPr>
      </p:pic>
      <p:sp>
        <p:nvSpPr>
          <p:cNvPr id="8"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24</a:t>
            </a:fld>
            <a:endParaRPr lang="en-GB" dirty="0">
              <a:latin typeface="+mn-ea"/>
              <a:ea typeface="+mn-ea"/>
            </a:endParaRPr>
          </a:p>
        </p:txBody>
      </p:sp>
      <p:sp>
        <p:nvSpPr>
          <p:cNvPr id="9" name="矩形 8"/>
          <p:cNvSpPr/>
          <p:nvPr/>
        </p:nvSpPr>
        <p:spPr>
          <a:xfrm rot="20538522">
            <a:off x="531327" y="4444295"/>
            <a:ext cx="4896544" cy="70788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400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ea typeface="微软雅黑" pitchFamily="34" charset="-122"/>
              </a:rPr>
              <a:t>你真要这么大权限吗？</a:t>
            </a:r>
            <a:endParaRPr lang="zh-CN" altLang="en-US" sz="40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down)">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449" name="Picture 1"/>
          <p:cNvPicPr>
            <a:picLocks noChangeAspect="1" noChangeArrowheads="1"/>
          </p:cNvPicPr>
          <p:nvPr/>
        </p:nvPicPr>
        <p:blipFill>
          <a:blip r:embed="rId3" cstate="print"/>
          <a:srcRect/>
          <a:stretch>
            <a:fillRect/>
          </a:stretch>
        </p:blipFill>
        <p:spPr bwMode="auto">
          <a:xfrm>
            <a:off x="305172" y="3284984"/>
            <a:ext cx="4770884" cy="2924175"/>
          </a:xfrm>
          <a:prstGeom prst="rect">
            <a:avLst/>
          </a:prstGeom>
          <a:noFill/>
          <a:ln w="9525">
            <a:noFill/>
            <a:miter lim="800000"/>
            <a:headEnd/>
            <a:tailEnd/>
          </a:ln>
        </p:spPr>
      </p:pic>
      <p:pic>
        <p:nvPicPr>
          <p:cNvPr id="7" name="图片 2" descr="www.tuweimei.comComp_14326042_mnM9aCLYRMGEidITBfJzcJFLyrur0SBd.jpg"/>
          <p:cNvPicPr>
            <a:picLocks noGrp="1" noChangeAspect="1"/>
          </p:cNvPicPr>
          <p:nvPr isPhoto="1"/>
        </p:nvPicPr>
        <p:blipFill>
          <a:blip r:embed="rId4" cstate="print"/>
          <a:srcRect/>
          <a:stretch>
            <a:fillRect/>
          </a:stretch>
        </p:blipFill>
        <p:spPr bwMode="auto">
          <a:xfrm>
            <a:off x="6588224" y="260648"/>
            <a:ext cx="2520280" cy="2520280"/>
          </a:xfrm>
          <a:prstGeom prst="rect">
            <a:avLst/>
          </a:prstGeom>
          <a:noFill/>
          <a:ln w="9525">
            <a:noFill/>
            <a:miter lim="800000"/>
            <a:headEnd/>
            <a:tailEnd/>
          </a:ln>
        </p:spPr>
      </p:pic>
      <p:sp>
        <p:nvSpPr>
          <p:cNvPr id="8" name="矩形 7"/>
          <p:cNvSpPr/>
          <p:nvPr/>
        </p:nvSpPr>
        <p:spPr>
          <a:xfrm>
            <a:off x="490665" y="332656"/>
            <a:ext cx="6673623" cy="430887"/>
          </a:xfrm>
          <a:prstGeom prst="rect">
            <a:avLst/>
          </a:prstGeom>
          <a:noFill/>
        </p:spPr>
        <p:txBody>
          <a:bodyPr wrap="none" lIns="91440" tIns="45720" rIns="91440" bIns="45720">
            <a:spAutoFit/>
          </a:bodyPr>
          <a:lstStyle/>
          <a:p>
            <a:pPr algn="ctr"/>
            <a:r>
              <a:rPr lang="zh-CN" altLang="en-US" sz="2200" b="1" dirty="0" smtClean="0">
                <a:solidFill>
                  <a:srgbClr val="C00000"/>
                </a:solidFill>
                <a:latin typeface="Times New Roman" pitchFamily="18" charset="0"/>
                <a:ea typeface="华文细黑" pitchFamily="2" charset="-122"/>
              </a:rPr>
              <a:t>案例二：权限最小化，禁止使用最高权限连接数据库</a:t>
            </a:r>
          </a:p>
        </p:txBody>
      </p:sp>
      <p:sp>
        <p:nvSpPr>
          <p:cNvPr id="12" name="内容占位符 2"/>
          <p:cNvSpPr txBox="1">
            <a:spLocks/>
          </p:cNvSpPr>
          <p:nvPr/>
        </p:nvSpPr>
        <p:spPr bwMode="auto">
          <a:xfrm>
            <a:off x="107504" y="728699"/>
            <a:ext cx="6907713" cy="2268253"/>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marL="300038" lvl="0" indent="-300038" algn="l" defTabSz="801688" eaLnBrk="0" hangingPunct="0">
              <a:lnSpc>
                <a:spcPct val="140000"/>
              </a:lnSpc>
              <a:buClr>
                <a:srgbClr val="0000CC"/>
              </a:buClr>
            </a:pPr>
            <a:r>
              <a:rPr kumimoji="0" lang="en-US" altLang="zh-CN" sz="24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	</a:t>
            </a:r>
            <a:r>
              <a:rPr kumimoji="0" lang="zh-CN" altLang="en-US" sz="24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 </a:t>
            </a:r>
            <a:r>
              <a:rPr kumimoji="0" lang="en-US" altLang="zh-CN" sz="24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	</a:t>
            </a:r>
            <a:r>
              <a:rPr lang="en-US" altLang="zh-CN" sz="1800" b="0" dirty="0" smtClean="0">
                <a:solidFill>
                  <a:srgbClr val="000000"/>
                </a:solidFill>
                <a:latin typeface="微软雅黑" pitchFamily="34" charset="-122"/>
                <a:ea typeface="微软雅黑" pitchFamily="34" charset="-122"/>
              </a:rPr>
              <a:t>xx</a:t>
            </a:r>
            <a:r>
              <a:rPr lang="zh-CN" altLang="en-US" sz="1800" b="0" dirty="0" smtClean="0">
                <a:solidFill>
                  <a:srgbClr val="000000"/>
                </a:solidFill>
                <a:latin typeface="微软雅黑" pitchFamily="34" charset="-122"/>
                <a:ea typeface="微软雅黑" pitchFamily="34" charset="-122"/>
              </a:rPr>
              <a:t>产品的一个</a:t>
            </a:r>
            <a:r>
              <a:rPr lang="en-US" altLang="zh-CN" sz="1800" b="0" dirty="0" smtClean="0">
                <a:solidFill>
                  <a:srgbClr val="000000"/>
                </a:solidFill>
                <a:latin typeface="微软雅黑" pitchFamily="34" charset="-122"/>
                <a:ea typeface="微软雅黑" pitchFamily="34" charset="-122"/>
              </a:rPr>
              <a:t>Web</a:t>
            </a:r>
            <a:r>
              <a:rPr lang="zh-CN" altLang="en-US" sz="1800" b="0" dirty="0" smtClean="0">
                <a:solidFill>
                  <a:srgbClr val="000000"/>
                </a:solidFill>
                <a:latin typeface="微软雅黑" pitchFamily="34" charset="-122"/>
                <a:ea typeface="微软雅黑" pitchFamily="34" charset="-122"/>
              </a:rPr>
              <a:t>维护系统，</a:t>
            </a:r>
            <a:r>
              <a:rPr lang="zh-CN" altLang="en-US" sz="1800" dirty="0" smtClean="0">
                <a:solidFill>
                  <a:srgbClr val="000000"/>
                </a:solidFill>
                <a:latin typeface="微软雅黑" pitchFamily="34" charset="-122"/>
                <a:ea typeface="微软雅黑" pitchFamily="34" charset="-122"/>
              </a:rPr>
              <a:t>使用</a:t>
            </a:r>
            <a:r>
              <a:rPr lang="en-US" altLang="zh-CN" sz="1800" dirty="0" smtClean="0">
                <a:solidFill>
                  <a:srgbClr val="000000"/>
                </a:solidFill>
                <a:latin typeface="微软雅黑" pitchFamily="34" charset="-122"/>
                <a:ea typeface="微软雅黑" pitchFamily="34" charset="-122"/>
              </a:rPr>
              <a:t>root</a:t>
            </a:r>
            <a:r>
              <a:rPr lang="zh-CN" altLang="en-US" sz="1800" dirty="0" smtClean="0">
                <a:solidFill>
                  <a:srgbClr val="000000"/>
                </a:solidFill>
                <a:latin typeface="微软雅黑" pitchFamily="34" charset="-122"/>
                <a:ea typeface="微软雅黑" pitchFamily="34" charset="-122"/>
              </a:rPr>
              <a:t>账户运行</a:t>
            </a:r>
            <a:r>
              <a:rPr lang="en-US" altLang="zh-CN" sz="1800" dirty="0" err="1" smtClean="0">
                <a:solidFill>
                  <a:srgbClr val="000000"/>
                </a:solidFill>
                <a:latin typeface="微软雅黑" pitchFamily="34" charset="-122"/>
                <a:ea typeface="微软雅黑" pitchFamily="34" charset="-122"/>
              </a:rPr>
              <a:t>MySQL</a:t>
            </a:r>
            <a:r>
              <a:rPr lang="zh-CN" altLang="en-US" sz="1800" dirty="0" smtClean="0">
                <a:solidFill>
                  <a:srgbClr val="000000"/>
                </a:solidFill>
                <a:latin typeface="微软雅黑" pitchFamily="34" charset="-122"/>
                <a:ea typeface="微软雅黑" pitchFamily="34" charset="-122"/>
              </a:rPr>
              <a:t>数据库</a:t>
            </a:r>
            <a:r>
              <a:rPr lang="zh-CN" altLang="en-US" sz="1800" b="0" dirty="0" smtClean="0">
                <a:solidFill>
                  <a:srgbClr val="000000"/>
                </a:solidFill>
                <a:latin typeface="微软雅黑" pitchFamily="34" charset="-122"/>
                <a:ea typeface="微软雅黑" pitchFamily="34" charset="-122"/>
              </a:rPr>
              <a:t>。</a:t>
            </a:r>
            <a:r>
              <a:rPr lang="zh-CN" altLang="zh-CN" sz="1800" b="0" dirty="0" smtClean="0">
                <a:solidFill>
                  <a:srgbClr val="000000"/>
                </a:solidFill>
                <a:latin typeface="微软雅黑" pitchFamily="34" charset="-122"/>
                <a:ea typeface="微软雅黑" pitchFamily="34" charset="-122"/>
              </a:rPr>
              <a:t>攻击者在</a:t>
            </a:r>
            <a:r>
              <a:rPr lang="zh-CN" altLang="en-US" sz="1800" b="0" dirty="0" smtClean="0">
                <a:solidFill>
                  <a:srgbClr val="000000"/>
                </a:solidFill>
                <a:latin typeface="微软雅黑" pitchFamily="34" charset="-122"/>
                <a:ea typeface="微软雅黑" pitchFamily="34" charset="-122"/>
              </a:rPr>
              <a:t>网页中</a:t>
            </a:r>
            <a:r>
              <a:rPr lang="zh-CN" altLang="zh-CN" sz="1800" b="0" dirty="0" smtClean="0">
                <a:solidFill>
                  <a:srgbClr val="000000"/>
                </a:solidFill>
                <a:latin typeface="微软雅黑" pitchFamily="34" charset="-122"/>
                <a:ea typeface="微软雅黑" pitchFamily="34" charset="-122"/>
              </a:rPr>
              <a:t>发现了</a:t>
            </a:r>
            <a:r>
              <a:rPr lang="en-US" altLang="zh-CN" sz="1800" b="0" dirty="0" smtClean="0">
                <a:solidFill>
                  <a:srgbClr val="000000"/>
                </a:solidFill>
                <a:latin typeface="微软雅黑" pitchFamily="34" charset="-122"/>
                <a:ea typeface="微软雅黑" pitchFamily="34" charset="-122"/>
              </a:rPr>
              <a:t>SQL</a:t>
            </a:r>
            <a:r>
              <a:rPr lang="zh-CN" altLang="zh-CN" sz="1800" b="0" dirty="0" smtClean="0">
                <a:solidFill>
                  <a:srgbClr val="000000"/>
                </a:solidFill>
                <a:latin typeface="微软雅黑" pitchFamily="34" charset="-122"/>
                <a:ea typeface="微软雅黑" pitchFamily="34" charset="-122"/>
              </a:rPr>
              <a:t>注入漏洞，得到</a:t>
            </a:r>
            <a:r>
              <a:rPr lang="en-US" altLang="zh-CN" sz="1800" b="0" dirty="0" err="1" smtClean="0">
                <a:solidFill>
                  <a:srgbClr val="000000"/>
                </a:solidFill>
                <a:latin typeface="微软雅黑" pitchFamily="34" charset="-122"/>
                <a:ea typeface="微软雅黑" pitchFamily="34" charset="-122"/>
              </a:rPr>
              <a:t>MySQL</a:t>
            </a:r>
            <a:r>
              <a:rPr lang="zh-CN" altLang="zh-CN" sz="1800" b="0" dirty="0" smtClean="0">
                <a:solidFill>
                  <a:srgbClr val="000000"/>
                </a:solidFill>
                <a:latin typeface="微软雅黑" pitchFamily="34" charset="-122"/>
                <a:ea typeface="微软雅黑" pitchFamily="34" charset="-122"/>
              </a:rPr>
              <a:t>帐号密码</a:t>
            </a:r>
            <a:r>
              <a:rPr lang="zh-CN" altLang="en-US" sz="1800" b="0" dirty="0" smtClean="0">
                <a:solidFill>
                  <a:srgbClr val="000000"/>
                </a:solidFill>
                <a:latin typeface="微软雅黑" pitchFamily="34" charset="-122"/>
                <a:ea typeface="微软雅黑" pitchFamily="34" charset="-122"/>
              </a:rPr>
              <a:t>，由于数据库模块具有了文件系统的</a:t>
            </a:r>
            <a:r>
              <a:rPr lang="en-US" altLang="zh-CN" sz="1800" b="0" dirty="0" smtClean="0">
                <a:solidFill>
                  <a:srgbClr val="000000"/>
                </a:solidFill>
                <a:latin typeface="微软雅黑" pitchFamily="34" charset="-122"/>
                <a:ea typeface="微软雅黑" pitchFamily="34" charset="-122"/>
              </a:rPr>
              <a:t>root</a:t>
            </a:r>
            <a:r>
              <a:rPr lang="zh-CN" altLang="en-US" sz="1800" b="0" dirty="0" smtClean="0">
                <a:solidFill>
                  <a:srgbClr val="000000"/>
                </a:solidFill>
                <a:latin typeface="微软雅黑" pitchFamily="34" charset="-122"/>
                <a:ea typeface="微软雅黑" pitchFamily="34" charset="-122"/>
              </a:rPr>
              <a:t>写入权限，可以</a:t>
            </a:r>
            <a:r>
              <a:rPr lang="zh-CN" altLang="zh-CN" sz="1800" b="0" dirty="0" smtClean="0">
                <a:solidFill>
                  <a:srgbClr val="000000"/>
                </a:solidFill>
                <a:latin typeface="微软雅黑" pitchFamily="34" charset="-122"/>
                <a:ea typeface="微软雅黑" pitchFamily="34" charset="-122"/>
              </a:rPr>
              <a:t>在</a:t>
            </a:r>
            <a:r>
              <a:rPr lang="zh-CN" altLang="en-US" sz="1800" b="0" dirty="0" smtClean="0">
                <a:solidFill>
                  <a:srgbClr val="000000"/>
                </a:solidFill>
                <a:latin typeface="微软雅黑" pitchFamily="34" charset="-122"/>
                <a:ea typeface="微软雅黑" pitchFamily="34" charset="-122"/>
              </a:rPr>
              <a:t>服务器中写入</a:t>
            </a:r>
            <a:r>
              <a:rPr lang="zh-CN" altLang="zh-CN" sz="1800" b="0" dirty="0" smtClean="0">
                <a:solidFill>
                  <a:srgbClr val="000000"/>
                </a:solidFill>
                <a:latin typeface="微软雅黑" pitchFamily="34" charset="-122"/>
                <a:ea typeface="微软雅黑" pitchFamily="34" charset="-122"/>
              </a:rPr>
              <a:t>木马后门，结果造成攻击者能够任意执行</a:t>
            </a:r>
            <a:r>
              <a:rPr lang="en-US" altLang="zh-CN" sz="1800" b="0" dirty="0" smtClean="0">
                <a:solidFill>
                  <a:srgbClr val="000000"/>
                </a:solidFill>
                <a:latin typeface="微软雅黑" pitchFamily="34" charset="-122"/>
                <a:ea typeface="微软雅黑" pitchFamily="34" charset="-122"/>
              </a:rPr>
              <a:t>root</a:t>
            </a:r>
            <a:r>
              <a:rPr lang="zh-CN" altLang="zh-CN" sz="1800" b="0" dirty="0" smtClean="0">
                <a:solidFill>
                  <a:srgbClr val="000000"/>
                </a:solidFill>
                <a:latin typeface="微软雅黑" pitchFamily="34" charset="-122"/>
                <a:ea typeface="微软雅黑" pitchFamily="34" charset="-122"/>
              </a:rPr>
              <a:t>账户权限的命令</a:t>
            </a:r>
            <a:r>
              <a:rPr lang="zh-CN" altLang="en-US" sz="1800" b="0" dirty="0" smtClean="0">
                <a:solidFill>
                  <a:srgbClr val="000000"/>
                </a:solidFill>
                <a:latin typeface="微软雅黑" pitchFamily="34" charset="-122"/>
                <a:ea typeface="微软雅黑" pitchFamily="34" charset="-122"/>
              </a:rPr>
              <a:t>。</a:t>
            </a:r>
            <a:endParaRPr lang="zh-CN" altLang="en-US" sz="1800" b="0" dirty="0">
              <a:solidFill>
                <a:srgbClr val="000000"/>
              </a:solidFill>
              <a:latin typeface="微软雅黑" pitchFamily="34" charset="-122"/>
              <a:ea typeface="微软雅黑" pitchFamily="34" charset="-122"/>
            </a:endParaRPr>
          </a:p>
        </p:txBody>
      </p:sp>
      <p:sp>
        <p:nvSpPr>
          <p:cNvPr id="13" name="矩形 12"/>
          <p:cNvSpPr/>
          <p:nvPr/>
        </p:nvSpPr>
        <p:spPr>
          <a:xfrm>
            <a:off x="1979712" y="2533243"/>
            <a:ext cx="6624736" cy="707886"/>
          </a:xfrm>
          <a:prstGeom prst="rect">
            <a:avLst/>
          </a:prstGeom>
          <a:solidFill>
            <a:srgbClr val="FFFF99"/>
          </a:solidFill>
        </p:spPr>
        <p:txBody>
          <a:bodyPr wrap="square">
            <a:spAutoFit/>
          </a:bodyPr>
          <a:lstStyle/>
          <a:p>
            <a:pPr lvl="0" algn="just">
              <a:lnSpc>
                <a:spcPct val="125000"/>
              </a:lnSpc>
              <a:spcBef>
                <a:spcPts val="300"/>
              </a:spcBef>
            </a:pPr>
            <a:r>
              <a:rPr lang="en-US" altLang="zh-CN" sz="1600" dirty="0" smtClean="0">
                <a:solidFill>
                  <a:srgbClr val="990000"/>
                </a:solidFill>
                <a:latin typeface="FrutigerNext LT Regular" pitchFamily="34" charset="0"/>
                <a:ea typeface="华文细黑" pitchFamily="2" charset="-122"/>
              </a:rPr>
              <a:t>select ‘&lt;? php eval($_POST[ command ]);?&gt;’ into outfile ‘/wwwroot/eval.php’;</a:t>
            </a:r>
          </a:p>
        </p:txBody>
      </p:sp>
      <p:sp>
        <p:nvSpPr>
          <p:cNvPr id="14" name="矩形 13"/>
          <p:cNvSpPr/>
          <p:nvPr/>
        </p:nvSpPr>
        <p:spPr>
          <a:xfrm>
            <a:off x="5004048" y="3500278"/>
            <a:ext cx="3945367" cy="2593018"/>
          </a:xfrm>
          <a:prstGeom prst="rect">
            <a:avLst/>
          </a:prstGeom>
        </p:spPr>
        <p:txBody>
          <a:bodyPr wrap="square">
            <a:spAutoFit/>
          </a:bodyPr>
          <a:lstStyle/>
          <a:p>
            <a:pPr algn="just">
              <a:lnSpc>
                <a:spcPct val="125000"/>
              </a:lnSpc>
              <a:spcBef>
                <a:spcPts val="300"/>
              </a:spcBef>
              <a:buNone/>
            </a:pPr>
            <a:r>
              <a:rPr lang="zh-CN" altLang="en-US" sz="1800" b="0" dirty="0" smtClean="0">
                <a:solidFill>
                  <a:srgbClr val="000000"/>
                </a:solidFill>
                <a:latin typeface="微软雅黑" pitchFamily="34" charset="-122"/>
                <a:ea typeface="微软雅黑" pitchFamily="34" charset="-122"/>
              </a:rPr>
              <a:t>这种木马被称作</a:t>
            </a:r>
            <a:r>
              <a:rPr lang="zh-CN" altLang="en-US" sz="1800" dirty="0" smtClean="0">
                <a:solidFill>
                  <a:srgbClr val="000000"/>
                </a:solidFill>
                <a:latin typeface="微软雅黑" pitchFamily="34" charset="-122"/>
                <a:ea typeface="微软雅黑" pitchFamily="34" charset="-122"/>
              </a:rPr>
              <a:t>“一句话木马”</a:t>
            </a:r>
            <a:r>
              <a:rPr lang="zh-CN" altLang="en-US" sz="1800" b="0" dirty="0" smtClean="0">
                <a:solidFill>
                  <a:srgbClr val="000000"/>
                </a:solidFill>
                <a:latin typeface="微软雅黑" pitchFamily="34" charset="-122"/>
                <a:ea typeface="微软雅黑" pitchFamily="34" charset="-122"/>
              </a:rPr>
              <a:t>，植入后可通过在浏览器中输入</a:t>
            </a:r>
            <a:endParaRPr lang="en-US" altLang="zh-CN" sz="1800" b="0" dirty="0" smtClean="0">
              <a:solidFill>
                <a:srgbClr val="000000"/>
              </a:solidFill>
              <a:latin typeface="微软雅黑" pitchFamily="34" charset="-122"/>
              <a:ea typeface="微软雅黑" pitchFamily="34" charset="-122"/>
            </a:endParaRPr>
          </a:p>
          <a:p>
            <a:pPr algn="just">
              <a:lnSpc>
                <a:spcPct val="125000"/>
              </a:lnSpc>
              <a:spcBef>
                <a:spcPts val="300"/>
              </a:spcBef>
            </a:pPr>
            <a:r>
              <a:rPr lang="en-US" altLang="zh-CN" sz="1800" dirty="0" smtClean="0">
                <a:solidFill>
                  <a:srgbClr val="FF0000"/>
                </a:solidFill>
                <a:latin typeface="微软雅黑" pitchFamily="34" charset="-122"/>
                <a:ea typeface="微软雅黑" pitchFamily="34" charset="-122"/>
              </a:rPr>
              <a:t>http://ip/eval.php?command=cat /etc/</a:t>
            </a:r>
            <a:r>
              <a:rPr lang="en-US" altLang="zh-CN" sz="1800" dirty="0" err="1" smtClean="0">
                <a:solidFill>
                  <a:srgbClr val="FF0000"/>
                </a:solidFill>
                <a:latin typeface="微软雅黑" pitchFamily="34" charset="-122"/>
                <a:ea typeface="微软雅黑" pitchFamily="34" charset="-122"/>
              </a:rPr>
              <a:t>passwd</a:t>
            </a:r>
            <a:endParaRPr lang="en-US" altLang="zh-CN" sz="1800" dirty="0" smtClean="0">
              <a:solidFill>
                <a:srgbClr val="FF0000"/>
              </a:solidFill>
              <a:latin typeface="微软雅黑" pitchFamily="34" charset="-122"/>
              <a:ea typeface="微软雅黑" pitchFamily="34" charset="-122"/>
            </a:endParaRPr>
          </a:p>
          <a:p>
            <a:pPr algn="just">
              <a:lnSpc>
                <a:spcPct val="125000"/>
              </a:lnSpc>
              <a:spcBef>
                <a:spcPts val="300"/>
              </a:spcBef>
              <a:buNone/>
            </a:pPr>
            <a:r>
              <a:rPr lang="zh-CN" altLang="en-US" sz="1800" b="0" dirty="0" smtClean="0">
                <a:solidFill>
                  <a:srgbClr val="000000"/>
                </a:solidFill>
                <a:latin typeface="微软雅黑" pitchFamily="34" charset="-122"/>
                <a:ea typeface="微软雅黑" pitchFamily="34" charset="-122"/>
              </a:rPr>
              <a:t>进而窃取信息。如果只提供数据库的最小操作权限，没有写入权限，该危险操作则无法执行成功。</a:t>
            </a:r>
            <a:endParaRPr lang="en-US" altLang="zh-CN" sz="1800" b="0" dirty="0" smtClean="0">
              <a:solidFill>
                <a:srgbClr val="000000"/>
              </a:solidFill>
              <a:latin typeface="微软雅黑" pitchFamily="34" charset="-122"/>
              <a:ea typeface="微软雅黑" pitchFamily="34" charset="-122"/>
            </a:endParaRPr>
          </a:p>
        </p:txBody>
      </p:sp>
      <p:sp>
        <p:nvSpPr>
          <p:cNvPr id="9"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25</a:t>
            </a:fld>
            <a:endParaRPr lang="en-GB" dirty="0">
              <a:latin typeface="+mn-ea"/>
              <a:ea typeface="+mn-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3"/>
          <p:cNvSpPr>
            <a:spLocks noGrp="1" noChangeArrowheads="1"/>
          </p:cNvSpPr>
          <p:nvPr>
            <p:ph type="title"/>
          </p:nvPr>
        </p:nvSpPr>
        <p:spPr>
          <a:xfrm>
            <a:off x="653244" y="430893"/>
            <a:ext cx="6913139" cy="870857"/>
          </a:xfrm>
        </p:spPr>
        <p:txBody>
          <a:bodyPr/>
          <a:lstStyle/>
          <a:p>
            <a:pPr eaLnBrk="1" hangingPunct="1"/>
            <a:r>
              <a:rPr lang="zh-CN" altLang="en-US" sz="3600" b="1" dirty="0" smtClean="0"/>
              <a:t>目录</a:t>
            </a:r>
          </a:p>
        </p:txBody>
      </p:sp>
      <p:sp>
        <p:nvSpPr>
          <p:cNvPr id="4"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26</a:t>
            </a:fld>
            <a:endParaRPr lang="en-GB" dirty="0">
              <a:latin typeface="+mn-ea"/>
              <a:ea typeface="+mn-ea"/>
            </a:endParaRPr>
          </a:p>
        </p:txBody>
      </p:sp>
      <p:sp>
        <p:nvSpPr>
          <p:cNvPr id="6" name="Rectangle 25"/>
          <p:cNvSpPr txBox="1">
            <a:spLocks noChangeArrowheads="1"/>
          </p:cNvSpPr>
          <p:nvPr/>
        </p:nvSpPr>
        <p:spPr bwMode="auto">
          <a:xfrm>
            <a:off x="653244" y="1124744"/>
            <a:ext cx="8022444" cy="5015408"/>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zh-CN"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开放设计原则</a:t>
            </a:r>
            <a:r>
              <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Open Design</a:t>
            </a:r>
            <a:r>
              <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chemeClr val="bg1">
                    <a:lumMod val="50000"/>
                  </a:schemeClr>
                </a:solidFill>
                <a:latin typeface="微软雅黑" pitchFamily="34" charset="-122"/>
                <a:ea typeface="微软雅黑" pitchFamily="34" charset="-122"/>
              </a:rPr>
              <a:t>失败安全缺省原则</a:t>
            </a:r>
            <a:r>
              <a:rPr lang="zh-CN" altLang="zh-CN" sz="2600" kern="0" dirty="0" smtClean="0">
                <a:solidFill>
                  <a:schemeClr val="bg1">
                    <a:lumMod val="50000"/>
                  </a:schemeClr>
                </a:solidFill>
                <a:latin typeface="微软雅黑" pitchFamily="34" charset="-122"/>
                <a:ea typeface="微软雅黑" pitchFamily="34" charset="-122"/>
              </a:rPr>
              <a:t>（</a:t>
            </a:r>
            <a:r>
              <a:rPr lang="en-US" altLang="zh-CN" sz="2000" kern="0" dirty="0" smtClean="0">
                <a:solidFill>
                  <a:schemeClr val="bg1">
                    <a:lumMod val="50000"/>
                  </a:schemeClr>
                </a:solidFill>
                <a:latin typeface="微软雅黑" pitchFamily="34" charset="-122"/>
                <a:ea typeface="微软雅黑" pitchFamily="34" charset="-122"/>
              </a:rPr>
              <a:t>Fail-safe defaults</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chemeClr val="bg1">
                    <a:lumMod val="50000"/>
                  </a:schemeClr>
                </a:solidFill>
                <a:latin typeface="微软雅黑" pitchFamily="34" charset="-122"/>
                <a:ea typeface="微软雅黑" pitchFamily="34" charset="-122"/>
              </a:rPr>
              <a:t>权限</a:t>
            </a:r>
            <a:r>
              <a:rPr lang="zh-CN" altLang="zh-CN" sz="2600" kern="0" dirty="0" smtClean="0">
                <a:solidFill>
                  <a:schemeClr val="bg1">
                    <a:lumMod val="50000"/>
                  </a:schemeClr>
                </a:solidFill>
                <a:latin typeface="微软雅黑" pitchFamily="34" charset="-122"/>
                <a:ea typeface="微软雅黑" pitchFamily="34" charset="-122"/>
              </a:rPr>
              <a:t>分离原则（</a:t>
            </a:r>
            <a:r>
              <a:rPr lang="en-US" altLang="zh-CN" sz="2000" kern="0" dirty="0" smtClean="0">
                <a:solidFill>
                  <a:schemeClr val="bg1">
                    <a:lumMod val="50000"/>
                  </a:schemeClr>
                </a:solidFill>
                <a:latin typeface="微软雅黑" pitchFamily="34" charset="-122"/>
                <a:ea typeface="微软雅黑" pitchFamily="34" charset="-122"/>
              </a:rPr>
              <a:t>Separation of Privilege</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chemeClr val="bg1">
                    <a:lumMod val="50000"/>
                  </a:schemeClr>
                </a:solidFill>
                <a:latin typeface="微软雅黑" pitchFamily="34" charset="-122"/>
                <a:ea typeface="微软雅黑" pitchFamily="34" charset="-122"/>
              </a:rPr>
              <a:t>最小特权原则</a:t>
            </a:r>
            <a:r>
              <a:rPr lang="zh-CN" altLang="zh-CN" sz="2600" kern="0" dirty="0" smtClean="0">
                <a:solidFill>
                  <a:schemeClr val="bg1">
                    <a:lumMod val="50000"/>
                  </a:schemeClr>
                </a:solidFill>
                <a:latin typeface="微软雅黑" pitchFamily="34" charset="-122"/>
                <a:ea typeface="微软雅黑" pitchFamily="34" charset="-122"/>
              </a:rPr>
              <a:t>（</a:t>
            </a:r>
            <a:r>
              <a:rPr lang="en-US" altLang="zh-CN" sz="2000" kern="0" dirty="0" smtClean="0">
                <a:solidFill>
                  <a:schemeClr val="bg1">
                    <a:lumMod val="50000"/>
                  </a:schemeClr>
                </a:solidFill>
                <a:latin typeface="微软雅黑" pitchFamily="34" charset="-122"/>
                <a:ea typeface="微软雅黑" pitchFamily="34" charset="-122"/>
              </a:rPr>
              <a:t>Least Privilege</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indent="-300038" algn="l" defTabSz="801688">
              <a:lnSpc>
                <a:spcPct val="140000"/>
              </a:lnSpc>
              <a:buClr>
                <a:srgbClr val="0000CC"/>
              </a:buClr>
              <a:defRPr/>
            </a:pPr>
            <a:r>
              <a:rPr lang="zh-CN" altLang="en-US" sz="2600" kern="0" dirty="0" smtClean="0">
                <a:solidFill>
                  <a:srgbClr val="990000"/>
                </a:solidFill>
                <a:latin typeface="微软雅黑" pitchFamily="34" charset="-122"/>
                <a:ea typeface="微软雅黑" pitchFamily="34" charset="-122"/>
              </a:rPr>
              <a:t>经济适用</a:t>
            </a:r>
            <a:r>
              <a:rPr lang="zh-CN" altLang="zh-CN" sz="2600" kern="0" dirty="0" smtClean="0">
                <a:solidFill>
                  <a:srgbClr val="990000"/>
                </a:solidFill>
                <a:latin typeface="微软雅黑" pitchFamily="34" charset="-122"/>
                <a:ea typeface="微软雅黑" pitchFamily="34" charset="-122"/>
              </a:rPr>
              <a:t>原则（</a:t>
            </a:r>
            <a:r>
              <a:rPr lang="en-US" altLang="zh-CN" sz="2600" kern="0" dirty="0" smtClean="0">
                <a:solidFill>
                  <a:srgbClr val="990000"/>
                </a:solidFill>
                <a:latin typeface="微软雅黑" pitchFamily="34" charset="-122"/>
                <a:ea typeface="微软雅黑" pitchFamily="34" charset="-122"/>
              </a:rPr>
              <a:t>Economy of Mechanism</a:t>
            </a:r>
            <a:r>
              <a:rPr lang="zh-CN" altLang="zh-CN" sz="2600" kern="0" dirty="0" smtClean="0">
                <a:solidFill>
                  <a:srgbClr val="990000"/>
                </a:solidFill>
                <a:latin typeface="微软雅黑" pitchFamily="34" charset="-122"/>
                <a:ea typeface="微软雅黑" pitchFamily="34" charset="-122"/>
              </a:rPr>
              <a:t>）</a:t>
            </a:r>
            <a:endParaRPr lang="zh-CN" altLang="en-US" sz="2600" kern="0" dirty="0" smtClean="0">
              <a:solidFill>
                <a:srgbClr val="990000"/>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zh-CN"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最小公共化原则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Least Common Mechanism</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完全仲裁原则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Complete Mediation</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心理可承受</a:t>
            </a:r>
            <a:r>
              <a:rPr kumimoji="0" lang="zh-CN" altLang="zh-CN"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Psychological Acceptability</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纵深防御原则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Defense in Depth</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endPar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4" descr="Comp_8030147575.jpg"/>
          <p:cNvPicPr>
            <a:picLocks noGrp="1" noChangeAspect="1"/>
          </p:cNvPicPr>
          <p:nvPr isPhoto="1"/>
        </p:nvPicPr>
        <p:blipFill>
          <a:blip r:embed="rId3" cstate="print"/>
          <a:srcRect/>
          <a:stretch>
            <a:fillRect/>
          </a:stretch>
        </p:blipFill>
        <p:spPr bwMode="auto">
          <a:xfrm>
            <a:off x="6372200" y="836712"/>
            <a:ext cx="2160240" cy="1992066"/>
          </a:xfrm>
          <a:prstGeom prst="rect">
            <a:avLst/>
          </a:prstGeom>
          <a:noFill/>
          <a:ln w="9525">
            <a:noFill/>
            <a:miter lim="800000"/>
            <a:headEnd/>
            <a:tailEnd/>
          </a:ln>
        </p:spPr>
      </p:pic>
      <p:sp>
        <p:nvSpPr>
          <p:cNvPr id="9" name="圆角矩形 8"/>
          <p:cNvSpPr/>
          <p:nvPr/>
        </p:nvSpPr>
        <p:spPr bwMode="auto">
          <a:xfrm>
            <a:off x="395536" y="2996952"/>
            <a:ext cx="8504808" cy="3024336"/>
          </a:xfrm>
          <a:prstGeom prst="roundRect">
            <a:avLst/>
          </a:prstGeom>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628650" indent="-628650" algn="l">
              <a:lnSpc>
                <a:spcPct val="150000"/>
              </a:lnSpc>
              <a:buNone/>
            </a:pPr>
            <a:r>
              <a:rPr lang="zh-CN" altLang="en-US" sz="2400" b="0" dirty="0" smtClean="0">
                <a:latin typeface="微软雅黑" pitchFamily="34" charset="-122"/>
                <a:ea typeface="微软雅黑" pitchFamily="34" charset="-122"/>
              </a:rPr>
              <a:t>①、软件设计愈复杂，代码中出现</a:t>
            </a:r>
            <a:r>
              <a:rPr lang="en-US" altLang="zh-CN" sz="2400" b="0" dirty="0" smtClean="0">
                <a:latin typeface="微软雅黑" pitchFamily="34" charset="-122"/>
                <a:ea typeface="微软雅黑" pitchFamily="34" charset="-122"/>
              </a:rPr>
              <a:t>Bug</a:t>
            </a:r>
            <a:r>
              <a:rPr lang="zh-CN" altLang="en-US" sz="2400" b="0" dirty="0" smtClean="0">
                <a:latin typeface="微软雅黑" pitchFamily="34" charset="-122"/>
                <a:ea typeface="微软雅黑" pitchFamily="34" charset="-122"/>
              </a:rPr>
              <a:t>的几率愈高，如果设计尽可能精巧，那么出现安全问题几率也小。</a:t>
            </a:r>
            <a:endParaRPr lang="en-US" altLang="zh-CN" sz="2400" b="0" dirty="0" smtClean="0">
              <a:latin typeface="微软雅黑" pitchFamily="34" charset="-122"/>
              <a:ea typeface="微软雅黑" pitchFamily="34" charset="-122"/>
            </a:endParaRPr>
          </a:p>
          <a:p>
            <a:pPr marL="628650" indent="-628650" algn="l">
              <a:lnSpc>
                <a:spcPct val="150000"/>
              </a:lnSpc>
              <a:buNone/>
            </a:pPr>
            <a:r>
              <a:rPr lang="en-US" altLang="zh-CN" sz="2400" b="0" dirty="0" smtClean="0">
                <a:latin typeface="微软雅黑" pitchFamily="34" charset="-122"/>
                <a:ea typeface="微软雅黑" pitchFamily="34" charset="-122"/>
              </a:rPr>
              <a:t>②</a:t>
            </a:r>
            <a:r>
              <a:rPr lang="zh-CN" altLang="en-US" sz="2400" b="0" dirty="0" smtClean="0">
                <a:latin typeface="微软雅黑" pitchFamily="34" charset="-122"/>
                <a:ea typeface="微软雅黑" pitchFamily="34" charset="-122"/>
              </a:rPr>
              <a:t>、删除不需要的冗余代码和功能模块，保留该代码只会增加系统的攻击面；</a:t>
            </a:r>
            <a:endParaRPr lang="en-US" altLang="zh-CN" sz="2400" b="0" dirty="0" smtClean="0">
              <a:latin typeface="微软雅黑" pitchFamily="34" charset="-122"/>
              <a:ea typeface="微软雅黑" pitchFamily="34" charset="-122"/>
            </a:endParaRPr>
          </a:p>
          <a:p>
            <a:pPr marL="628650" indent="-628650" algn="l">
              <a:lnSpc>
                <a:spcPct val="150000"/>
              </a:lnSpc>
              <a:buNone/>
            </a:pPr>
            <a:r>
              <a:rPr lang="en-US" altLang="zh-CN" sz="2400" b="0" dirty="0" smtClean="0">
                <a:latin typeface="微软雅黑" pitchFamily="34" charset="-122"/>
                <a:ea typeface="微软雅黑" pitchFamily="34" charset="-122"/>
              </a:rPr>
              <a:t>③</a:t>
            </a:r>
            <a:r>
              <a:rPr lang="zh-CN" altLang="en-US" sz="2400" b="0" dirty="0" smtClean="0">
                <a:latin typeface="微软雅黑" pitchFamily="34" charset="-122"/>
                <a:ea typeface="微软雅黑" pitchFamily="34" charset="-122"/>
              </a:rPr>
              <a:t>、</a:t>
            </a:r>
            <a:r>
              <a:rPr lang="zh-CN" altLang="zh-CN" sz="2400" b="0" dirty="0" smtClean="0">
                <a:latin typeface="微软雅黑" pitchFamily="34" charset="-122"/>
                <a:ea typeface="微软雅黑" pitchFamily="34" charset="-122"/>
              </a:rPr>
              <a:t>设计可以重复使用的组件</a:t>
            </a:r>
            <a:r>
              <a:rPr lang="zh-CN" altLang="en-US" sz="2400" b="0" dirty="0" smtClean="0">
                <a:latin typeface="微软雅黑" pitchFamily="34" charset="-122"/>
                <a:ea typeface="微软雅黑" pitchFamily="34" charset="-122"/>
              </a:rPr>
              <a:t>减少冗余代码；</a:t>
            </a:r>
            <a:endParaRPr lang="en-US" altLang="zh-CN" sz="2400" b="0" dirty="0" smtClean="0">
              <a:latin typeface="微软雅黑" pitchFamily="34" charset="-122"/>
              <a:ea typeface="微软雅黑" pitchFamily="34" charset="-122"/>
            </a:endParaRPr>
          </a:p>
          <a:p>
            <a:pPr marL="628650" indent="-628650" algn="l">
              <a:lnSpc>
                <a:spcPct val="150000"/>
              </a:lnSpc>
              <a:buNone/>
            </a:pPr>
            <a:endParaRPr lang="zh-CN" altLang="en-US" sz="2400" b="0" dirty="0">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en-US" altLang="zh-CN" sz="3200" dirty="0" smtClean="0"/>
              <a:t>5</a:t>
            </a:r>
            <a:r>
              <a:rPr lang="zh-CN" altLang="en-US" sz="3200" dirty="0" smtClean="0"/>
              <a:t>、经济适用</a:t>
            </a:r>
            <a:r>
              <a:rPr lang="zh-CN" altLang="zh-CN" sz="3200" dirty="0" smtClean="0"/>
              <a:t>原则</a:t>
            </a:r>
            <a:r>
              <a:rPr lang="zh-CN" altLang="en-US" sz="3200" dirty="0" smtClean="0"/>
              <a:t>介绍</a:t>
            </a:r>
          </a:p>
        </p:txBody>
      </p:sp>
      <p:sp>
        <p:nvSpPr>
          <p:cNvPr id="4" name="矩形 3"/>
          <p:cNvSpPr/>
          <p:nvPr/>
        </p:nvSpPr>
        <p:spPr>
          <a:xfrm>
            <a:off x="547688" y="1205136"/>
            <a:ext cx="7840736" cy="307777"/>
          </a:xfrm>
          <a:prstGeom prst="rect">
            <a:avLst/>
          </a:prstGeom>
        </p:spPr>
        <p:txBody>
          <a:bodyPr wrap="square">
            <a:spAutoFit/>
          </a:bodyPr>
          <a:lstStyle/>
          <a:p>
            <a:endParaRPr lang="zh-CN" altLang="en-US" dirty="0"/>
          </a:p>
        </p:txBody>
      </p:sp>
      <p:sp>
        <p:nvSpPr>
          <p:cNvPr id="5" name="内容占位符 2"/>
          <p:cNvSpPr txBox="1">
            <a:spLocks/>
          </p:cNvSpPr>
          <p:nvPr/>
        </p:nvSpPr>
        <p:spPr bwMode="auto">
          <a:xfrm>
            <a:off x="547688" y="1205136"/>
            <a:ext cx="8280400" cy="5112568"/>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marL="300038" marR="0" lvl="0" indent="-300038" algn="l" defTabSz="801688" rtl="0" eaLnBrk="0" fontAlgn="base" latinLnBrk="0" hangingPunct="0">
              <a:lnSpc>
                <a:spcPct val="140000"/>
              </a:lnSpc>
              <a:spcBef>
                <a:spcPct val="0"/>
              </a:spcBef>
              <a:spcAft>
                <a:spcPct val="0"/>
              </a:spcAft>
              <a:buClr>
                <a:srgbClr val="0000CC"/>
              </a:buClr>
              <a:buSzTx/>
              <a:buFont typeface="Wingdings" pitchFamily="2" charset="2"/>
              <a:buNone/>
              <a:tabLst/>
              <a:defRPr/>
            </a:pPr>
            <a:endParaRPr kumimoji="0" lang="zh-CN" altLang="en-US" sz="18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3" name="内容占位符 2"/>
          <p:cNvSpPr>
            <a:spLocks noGrp="1"/>
          </p:cNvSpPr>
          <p:nvPr>
            <p:ph idx="1"/>
          </p:nvPr>
        </p:nvSpPr>
        <p:spPr>
          <a:xfrm>
            <a:off x="611312" y="1724966"/>
            <a:ext cx="6408960" cy="1199978"/>
          </a:xfrm>
        </p:spPr>
        <p:txBody>
          <a:bodyPr/>
          <a:lstStyle/>
          <a:p>
            <a:pPr>
              <a:buNone/>
            </a:pPr>
            <a:r>
              <a:rPr lang="zh-CN" altLang="en-US" sz="2400" dirty="0" smtClean="0"/>
              <a:t>保持系统的设计和代码尽可能简单、紧凑。</a:t>
            </a:r>
            <a:endParaRPr lang="en-US" altLang="zh-CN" sz="2400" dirty="0" smtClean="0"/>
          </a:p>
          <a:p>
            <a:pPr>
              <a:buNone/>
            </a:pPr>
            <a:r>
              <a:rPr lang="en-US" altLang="zh-CN" sz="2400" b="0" dirty="0" smtClean="0">
                <a:solidFill>
                  <a:schemeClr val="dk1"/>
                </a:solidFill>
              </a:rPr>
              <a:t>           </a:t>
            </a:r>
            <a:r>
              <a:rPr lang="en-US" altLang="zh-CN" sz="2400" b="0" dirty="0" smtClean="0">
                <a:solidFill>
                  <a:srgbClr val="C00000"/>
                </a:solidFill>
              </a:rPr>
              <a:t>Keep It Simple and Stupid!</a:t>
            </a:r>
            <a:r>
              <a:rPr lang="en-US" altLang="zh-CN" sz="2400" b="0" dirty="0" smtClean="0"/>
              <a:t>		</a:t>
            </a:r>
            <a:endParaRPr lang="zh-CN" altLang="en-US" sz="2000" b="0" dirty="0"/>
          </a:p>
        </p:txBody>
      </p:sp>
      <p:sp>
        <p:nvSpPr>
          <p:cNvPr id="7"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27</a:t>
            </a:fld>
            <a:endParaRPr lang="en-GB" dirty="0">
              <a:latin typeface="+mn-ea"/>
              <a:ea typeface="+mn-ea"/>
            </a:endParaRPr>
          </a:p>
        </p:txBody>
      </p:sp>
      <p:sp>
        <p:nvSpPr>
          <p:cNvPr id="10" name="燕尾形 9"/>
          <p:cNvSpPr/>
          <p:nvPr/>
        </p:nvSpPr>
        <p:spPr bwMode="auto">
          <a:xfrm>
            <a:off x="467544" y="1070450"/>
            <a:ext cx="4608511" cy="558350"/>
          </a:xfrm>
          <a:prstGeom prst="chevron">
            <a:avLst/>
          </a:prstGeom>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a:buNone/>
            </a:pPr>
            <a:r>
              <a:rPr lang="en-US" altLang="zh-CN" sz="2400" dirty="0" smtClean="0">
                <a:solidFill>
                  <a:schemeClr val="tx1"/>
                </a:solidFill>
              </a:rPr>
              <a:t>Economy of Mechanism</a:t>
            </a:r>
          </a:p>
        </p:txBody>
      </p:sp>
      <p:grpSp>
        <p:nvGrpSpPr>
          <p:cNvPr id="6" name="组合 14"/>
          <p:cNvGrpSpPr/>
          <p:nvPr/>
        </p:nvGrpSpPr>
        <p:grpSpPr>
          <a:xfrm>
            <a:off x="5876008" y="548680"/>
            <a:ext cx="1576312" cy="864096"/>
            <a:chOff x="5868144" y="620688"/>
            <a:chExt cx="1576312" cy="864096"/>
          </a:xfrm>
        </p:grpSpPr>
        <p:sp>
          <p:nvSpPr>
            <p:cNvPr id="12" name="椭圆 11"/>
            <p:cNvSpPr/>
            <p:nvPr/>
          </p:nvSpPr>
          <p:spPr bwMode="auto">
            <a:xfrm>
              <a:off x="5868144" y="620688"/>
              <a:ext cx="1224136" cy="676201"/>
            </a:xfrm>
            <a:prstGeom prst="ellipse">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algn="ctr">
                <a:buClr>
                  <a:srgbClr val="CC9900"/>
                </a:buClr>
                <a:buFont typeface="Wingdings" pitchFamily="2" charset="2"/>
                <a:buChar char="n"/>
              </a:pPr>
              <a:endParaRPr lang="zh-CN" altLang="en-US" smtClean="0">
                <a:solidFill>
                  <a:srgbClr val="000000"/>
                </a:solidFill>
                <a:latin typeface="微软雅黑" pitchFamily="34" charset="-122"/>
                <a:ea typeface="微软雅黑" pitchFamily="34" charset="-122"/>
              </a:endParaRPr>
            </a:p>
          </p:txBody>
        </p:sp>
        <p:sp>
          <p:nvSpPr>
            <p:cNvPr id="11" name="内容占位符 2"/>
            <p:cNvSpPr txBox="1">
              <a:spLocks/>
            </p:cNvSpPr>
            <p:nvPr/>
          </p:nvSpPr>
          <p:spPr bwMode="auto">
            <a:xfrm>
              <a:off x="6084168" y="620688"/>
              <a:ext cx="1360288" cy="543522"/>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marL="300038" marR="0" lvl="0" indent="-300038" algn="l" defTabSz="801688" rtl="0" eaLnBrk="0" fontAlgn="base" latinLnBrk="0" hangingPunct="0">
                <a:lnSpc>
                  <a:spcPct val="140000"/>
                </a:lnSpc>
                <a:spcBef>
                  <a:spcPct val="0"/>
                </a:spcBef>
                <a:spcAft>
                  <a:spcPct val="0"/>
                </a:spcAft>
                <a:buClr>
                  <a:srgbClr val="0000CC"/>
                </a:buClr>
                <a:buSzTx/>
                <a:buFont typeface="Wingdings" pitchFamily="2" charset="2"/>
                <a:buNone/>
                <a:tabLst/>
                <a:defRPr/>
              </a:pPr>
              <a:r>
                <a:rPr kumimoji="0" lang="zh-CN" altLang="en-US" sz="2400" i="0" u="none" strike="noStrike" kern="0" cap="none" spc="0" normalizeH="0" baseline="0" noProof="0" dirty="0" smtClean="0">
                  <a:ln>
                    <a:noFill/>
                  </a:ln>
                  <a:solidFill>
                    <a:srgbClr val="C00000"/>
                  </a:solidFill>
                  <a:effectLst/>
                  <a:uLnTx/>
                  <a:uFillTx/>
                  <a:latin typeface="微软雅黑" pitchFamily="34" charset="-122"/>
                  <a:ea typeface="微软雅黑" pitchFamily="34" charset="-122"/>
                </a:rPr>
                <a:t>权衡</a:t>
              </a:r>
              <a:r>
                <a:rPr kumimoji="0" lang="en-US" altLang="zh-CN" sz="2400" i="0" u="none" strike="noStrike" kern="0" cap="none" spc="0" normalizeH="0" baseline="0" noProof="0" dirty="0" smtClean="0">
                  <a:ln>
                    <a:noFill/>
                  </a:ln>
                  <a:solidFill>
                    <a:srgbClr val="C00000"/>
                  </a:solidFill>
                  <a:effectLst/>
                  <a:uLnTx/>
                  <a:uFillTx/>
                  <a:latin typeface="微软雅黑" pitchFamily="34" charset="-122"/>
                  <a:ea typeface="微软雅黑" pitchFamily="34" charset="-122"/>
                </a:rPr>
                <a:t>!</a:t>
              </a:r>
              <a:r>
                <a:rPr kumimoji="0" lang="en-US" altLang="zh-CN" sz="240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en-US" altLang="zh-CN" sz="24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	</a:t>
              </a:r>
              <a:endParaRPr kumimoji="0" lang="zh-CN" altLang="en-US" sz="2000" b="0" i="0" u="none" strike="noStrike" kern="0" cap="none" spc="0" normalizeH="0" baseline="0" noProof="0" dirty="0">
                <a:ln>
                  <a:noFill/>
                </a:ln>
                <a:solidFill>
                  <a:schemeClr val="tx1"/>
                </a:solidFill>
                <a:effectLst/>
                <a:uLnTx/>
                <a:uFillTx/>
                <a:latin typeface="微软雅黑" pitchFamily="34" charset="-122"/>
                <a:ea typeface="微软雅黑" pitchFamily="34" charset="-122"/>
              </a:endParaRPr>
            </a:p>
          </p:txBody>
        </p:sp>
        <p:sp>
          <p:nvSpPr>
            <p:cNvPr id="14" name="椭圆 13"/>
            <p:cNvSpPr/>
            <p:nvPr/>
          </p:nvSpPr>
          <p:spPr bwMode="auto">
            <a:xfrm>
              <a:off x="7020272" y="1240633"/>
              <a:ext cx="239972" cy="244151"/>
            </a:xfrm>
            <a:prstGeom prst="ellipse">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algn="ctr">
                <a:buClr>
                  <a:srgbClr val="CC9900"/>
                </a:buClr>
                <a:buFont typeface="Wingdings" pitchFamily="2" charset="2"/>
                <a:buChar char="n"/>
              </a:pPr>
              <a:endParaRPr lang="zh-CN" altLang="en-US" smtClean="0">
                <a:solidFill>
                  <a:srgbClr val="000000"/>
                </a:solidFill>
                <a:latin typeface="微软雅黑" pitchFamily="34" charset="-122"/>
                <a:ea typeface="微软雅黑" pitchFamily="34" charset="-122"/>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a:stretch>
            <a:fillRect/>
          </a:stretch>
        </p:blipFill>
        <p:spPr bwMode="auto">
          <a:xfrm>
            <a:off x="1115616" y="1268760"/>
            <a:ext cx="7056784" cy="4677011"/>
          </a:xfrm>
          <a:prstGeom prst="rect">
            <a:avLst/>
          </a:prstGeom>
          <a:noFill/>
          <a:ln w="9525">
            <a:noFill/>
            <a:miter lim="800000"/>
            <a:headEnd/>
            <a:tailEnd/>
          </a:ln>
        </p:spPr>
      </p:pic>
      <p:sp>
        <p:nvSpPr>
          <p:cNvPr id="5" name="标题 1"/>
          <p:cNvSpPr>
            <a:spLocks noGrp="1"/>
          </p:cNvSpPr>
          <p:nvPr>
            <p:ph type="title"/>
          </p:nvPr>
        </p:nvSpPr>
        <p:spPr>
          <a:xfrm>
            <a:off x="1151632" y="404664"/>
            <a:ext cx="7524824" cy="1008112"/>
          </a:xfrm>
        </p:spPr>
        <p:txBody>
          <a:bodyPr/>
          <a:lstStyle/>
          <a:p>
            <a:r>
              <a:rPr lang="zh-CN" altLang="en-US" sz="3600" dirty="0" smtClean="0"/>
              <a:t>经济适用：</a:t>
            </a:r>
            <a:r>
              <a:rPr lang="en-US" altLang="zh-CN" sz="3600" dirty="0" smtClean="0"/>
              <a:t> </a:t>
            </a:r>
            <a:r>
              <a:rPr lang="zh-CN" altLang="en-US" sz="3600" dirty="0" smtClean="0"/>
              <a:t>简单、精巧、组件化</a:t>
            </a:r>
            <a:endParaRPr lang="zh-CN" altLang="en-US" sz="3600" dirty="0"/>
          </a:p>
        </p:txBody>
      </p:sp>
      <p:sp>
        <p:nvSpPr>
          <p:cNvPr id="6" name="矩形 5"/>
          <p:cNvSpPr/>
          <p:nvPr/>
        </p:nvSpPr>
        <p:spPr>
          <a:xfrm>
            <a:off x="3394517" y="5863890"/>
            <a:ext cx="2401619" cy="307777"/>
          </a:xfrm>
          <a:prstGeom prst="rect">
            <a:avLst/>
          </a:prstGeom>
        </p:spPr>
        <p:txBody>
          <a:bodyPr wrap="none">
            <a:spAutoFit/>
          </a:bodyPr>
          <a:lstStyle/>
          <a:p>
            <a:r>
              <a:rPr lang="zh-CN" altLang="en-US" dirty="0" smtClean="0">
                <a:latin typeface="Arial" pitchFamily="34" charset="0"/>
                <a:ea typeface="宋体" pitchFamily="2" charset="-122"/>
              </a:rPr>
              <a:t>米克海尔</a:t>
            </a:r>
            <a:r>
              <a:rPr lang="en-US" altLang="zh-CN" dirty="0" smtClean="0">
                <a:latin typeface="Arial" pitchFamily="34" charset="0"/>
                <a:ea typeface="宋体" pitchFamily="2" charset="-122"/>
              </a:rPr>
              <a:t>•</a:t>
            </a:r>
            <a:r>
              <a:rPr lang="zh-CN" altLang="en-US" dirty="0" smtClean="0">
                <a:latin typeface="Arial" pitchFamily="34" charset="0"/>
                <a:ea typeface="宋体" pitchFamily="2" charset="-122"/>
              </a:rPr>
              <a:t>卡拉什尼科夫中将</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6657" name="Picture 1"/>
          <p:cNvPicPr>
            <a:picLocks noChangeAspect="1" noChangeArrowheads="1"/>
          </p:cNvPicPr>
          <p:nvPr/>
        </p:nvPicPr>
        <p:blipFill>
          <a:blip r:embed="rId3" cstate="print"/>
          <a:srcRect/>
          <a:stretch>
            <a:fillRect/>
          </a:stretch>
        </p:blipFill>
        <p:spPr bwMode="auto">
          <a:xfrm>
            <a:off x="2123727" y="3155682"/>
            <a:ext cx="5112569" cy="2289542"/>
          </a:xfrm>
          <a:prstGeom prst="rect">
            <a:avLst/>
          </a:prstGeom>
          <a:noFill/>
          <a:ln w="9525">
            <a:noFill/>
            <a:miter lim="800000"/>
            <a:headEnd/>
            <a:tailEnd/>
          </a:ln>
        </p:spPr>
      </p:pic>
      <p:grpSp>
        <p:nvGrpSpPr>
          <p:cNvPr id="12" name="组合 11"/>
          <p:cNvGrpSpPr/>
          <p:nvPr/>
        </p:nvGrpSpPr>
        <p:grpSpPr>
          <a:xfrm>
            <a:off x="5832648" y="836712"/>
            <a:ext cx="3203848" cy="1968071"/>
            <a:chOff x="5940152" y="3965747"/>
            <a:chExt cx="3203848" cy="1968071"/>
          </a:xfrm>
        </p:grpSpPr>
        <p:grpSp>
          <p:nvGrpSpPr>
            <p:cNvPr id="2" name="组合 24"/>
            <p:cNvGrpSpPr/>
            <p:nvPr/>
          </p:nvGrpSpPr>
          <p:grpSpPr>
            <a:xfrm>
              <a:off x="6012160" y="4204301"/>
              <a:ext cx="2627784" cy="1729517"/>
              <a:chOff x="0" y="3132088"/>
              <a:chExt cx="2627784" cy="2088232"/>
            </a:xfrm>
          </p:grpSpPr>
          <p:pic>
            <p:nvPicPr>
              <p:cNvPr id="1028" name="Picture 4" descr="D:\新员工\学习资料\CISSP\个人\网络安全红线典型案例\网络安全红线典型案例\图片\snoopy\u=2981507487,1045144110&amp;fm=23&amp;gp=0.jpg"/>
              <p:cNvPicPr>
                <a:picLocks noChangeAspect="1" noChangeArrowheads="1"/>
              </p:cNvPicPr>
              <p:nvPr/>
            </p:nvPicPr>
            <p:blipFill>
              <a:blip r:embed="rId4" cstate="print"/>
              <a:srcRect l="9705" t="6048" r="11471" b="6257"/>
              <a:stretch>
                <a:fillRect/>
              </a:stretch>
            </p:blipFill>
            <p:spPr bwMode="auto">
              <a:xfrm>
                <a:off x="0" y="3132088"/>
                <a:ext cx="2627784" cy="2088232"/>
              </a:xfrm>
              <a:prstGeom prst="rect">
                <a:avLst/>
              </a:prstGeom>
              <a:noFill/>
            </p:spPr>
          </p:pic>
          <p:sp>
            <p:nvSpPr>
              <p:cNvPr id="24" name="矩形 23"/>
              <p:cNvSpPr/>
              <p:nvPr/>
            </p:nvSpPr>
            <p:spPr>
              <a:xfrm>
                <a:off x="1763688" y="3132088"/>
                <a:ext cx="86409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圆角矩形标注 22"/>
            <p:cNvSpPr/>
            <p:nvPr/>
          </p:nvSpPr>
          <p:spPr>
            <a:xfrm>
              <a:off x="5940152" y="3965747"/>
              <a:ext cx="792088" cy="417470"/>
            </a:xfrm>
            <a:prstGeom prst="wedgeRoundRectCallout">
              <a:avLst>
                <a:gd name="adj1" fmla="val 48732"/>
                <a:gd name="adj2" fmla="val 88416"/>
                <a:gd name="adj3" fmla="val 1666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000" dirty="0">
                <a:solidFill>
                  <a:schemeClr val="tx1"/>
                </a:solidFill>
              </a:endParaRPr>
            </a:p>
          </p:txBody>
        </p:sp>
        <p:sp>
          <p:nvSpPr>
            <p:cNvPr id="30" name="椭圆形标注 29"/>
            <p:cNvSpPr/>
            <p:nvPr/>
          </p:nvSpPr>
          <p:spPr>
            <a:xfrm>
              <a:off x="7956376" y="4502493"/>
              <a:ext cx="1080120" cy="417470"/>
            </a:xfrm>
            <a:prstGeom prst="wedgeEllipseCallout">
              <a:avLst>
                <a:gd name="adj1" fmla="val -14018"/>
                <a:gd name="adj2" fmla="val 71948"/>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956376" y="4502494"/>
              <a:ext cx="1187624" cy="481670"/>
            </a:xfrm>
            <a:prstGeom prst="rect">
              <a:avLst/>
            </a:prstGeom>
          </p:spPr>
          <p:txBody>
            <a:bodyPr wrap="square">
              <a:spAutoFit/>
            </a:bodyPr>
            <a:lstStyle/>
            <a:p>
              <a:pPr>
                <a:lnSpc>
                  <a:spcPct val="110000"/>
                </a:lnSpc>
              </a:pPr>
              <a:r>
                <a:rPr lang="zh-CN" altLang="en-US" sz="1150" b="1" dirty="0" smtClean="0">
                  <a:latin typeface="华文细黑" pitchFamily="2" charset="-122"/>
                  <a:ea typeface="华文细黑" pitchFamily="2" charset="-122"/>
                </a:rPr>
                <a:t>大画家，只画头像就可以了！</a:t>
              </a:r>
              <a:endParaRPr lang="zh-CN" altLang="en-US" sz="1150" b="1" dirty="0">
                <a:latin typeface="华文细黑" pitchFamily="2" charset="-122"/>
                <a:ea typeface="华文细黑" pitchFamily="2" charset="-122"/>
              </a:endParaRPr>
            </a:p>
          </p:txBody>
        </p:sp>
        <p:sp>
          <p:nvSpPr>
            <p:cNvPr id="31" name="矩形 30"/>
            <p:cNvSpPr/>
            <p:nvPr/>
          </p:nvSpPr>
          <p:spPr>
            <a:xfrm>
              <a:off x="5940152" y="3965747"/>
              <a:ext cx="792088" cy="481670"/>
            </a:xfrm>
            <a:prstGeom prst="rect">
              <a:avLst/>
            </a:prstGeom>
          </p:spPr>
          <p:txBody>
            <a:bodyPr wrap="square">
              <a:spAutoFit/>
            </a:bodyPr>
            <a:lstStyle/>
            <a:p>
              <a:pPr>
                <a:lnSpc>
                  <a:spcPct val="110000"/>
                </a:lnSpc>
              </a:pPr>
              <a:r>
                <a:rPr lang="zh-CN" altLang="en-US" sz="1150" b="1" dirty="0" smtClean="0">
                  <a:latin typeface="华文细黑" pitchFamily="2" charset="-122"/>
                  <a:ea typeface="华文细黑" pitchFamily="2" charset="-122"/>
                </a:rPr>
                <a:t>您放心，包您满意！</a:t>
              </a:r>
              <a:endParaRPr lang="zh-CN" altLang="en-US" sz="1150" b="1" dirty="0">
                <a:latin typeface="华文细黑" pitchFamily="2" charset="-122"/>
                <a:ea typeface="华文细黑" pitchFamily="2" charset="-122"/>
              </a:endParaRPr>
            </a:p>
          </p:txBody>
        </p:sp>
      </p:grpSp>
      <p:sp>
        <p:nvSpPr>
          <p:cNvPr id="26" name="矩形 25"/>
          <p:cNvSpPr/>
          <p:nvPr/>
        </p:nvSpPr>
        <p:spPr>
          <a:xfrm>
            <a:off x="323528" y="877357"/>
            <a:ext cx="5544616" cy="2554545"/>
          </a:xfrm>
          <a:prstGeom prst="rect">
            <a:avLst/>
          </a:prstGeom>
        </p:spPr>
        <p:txBody>
          <a:bodyPr wrap="square">
            <a:spAutoFit/>
          </a:bodyPr>
          <a:lstStyle/>
          <a:p>
            <a:pPr indent="450850" algn="just">
              <a:lnSpc>
                <a:spcPct val="125000"/>
              </a:lnSpc>
              <a:spcBef>
                <a:spcPts val="300"/>
              </a:spcBef>
            </a:pPr>
            <a:r>
              <a:rPr lang="zh-CN" altLang="zh-CN" sz="1800" b="0" dirty="0" smtClean="0">
                <a:solidFill>
                  <a:srgbClr val="000000"/>
                </a:solidFill>
                <a:latin typeface="微软雅黑" pitchFamily="34" charset="-122"/>
                <a:ea typeface="微软雅黑" pitchFamily="34" charset="-122"/>
              </a:rPr>
              <a:t>我司某产品的</a:t>
            </a:r>
            <a:r>
              <a:rPr lang="en-US" altLang="zh-CN" sz="1800" b="0" dirty="0" smtClean="0">
                <a:solidFill>
                  <a:srgbClr val="000000"/>
                </a:solidFill>
                <a:latin typeface="微软雅黑" pitchFamily="34" charset="-122"/>
                <a:ea typeface="微软雅黑" pitchFamily="34" charset="-122"/>
              </a:rPr>
              <a:t>C/S</a:t>
            </a:r>
            <a:r>
              <a:rPr lang="zh-CN" altLang="zh-CN" sz="1800" b="0" dirty="0" smtClean="0">
                <a:solidFill>
                  <a:srgbClr val="000000"/>
                </a:solidFill>
                <a:latin typeface="微软雅黑" pitchFamily="34" charset="-122"/>
                <a:ea typeface="微软雅黑" pitchFamily="34" charset="-122"/>
              </a:rPr>
              <a:t>系统，在客户端登录认证时，采用了</a:t>
            </a:r>
            <a:r>
              <a:rPr lang="en-US" altLang="zh-CN" sz="1800" b="0" dirty="0" smtClean="0">
                <a:solidFill>
                  <a:srgbClr val="000000"/>
                </a:solidFill>
                <a:latin typeface="微软雅黑" pitchFamily="34" charset="-122"/>
                <a:ea typeface="微软雅黑" pitchFamily="34" charset="-122"/>
              </a:rPr>
              <a:t>SSL</a:t>
            </a:r>
            <a:r>
              <a:rPr lang="zh-CN" altLang="zh-CN" sz="1800" b="0" dirty="0" smtClean="0">
                <a:solidFill>
                  <a:srgbClr val="000000"/>
                </a:solidFill>
                <a:latin typeface="微软雅黑" pitchFamily="34" charset="-122"/>
                <a:ea typeface="微软雅黑" pitchFamily="34" charset="-122"/>
              </a:rPr>
              <a:t>安全标准协议，传输用户账户口令，发送给后台服务器，进行登录认证。</a:t>
            </a:r>
            <a:endParaRPr lang="en-US" altLang="zh-CN" sz="1800" b="0" dirty="0" smtClean="0">
              <a:solidFill>
                <a:srgbClr val="000000"/>
              </a:solidFill>
              <a:latin typeface="微软雅黑" pitchFamily="34" charset="-122"/>
              <a:ea typeface="微软雅黑" pitchFamily="34" charset="-122"/>
            </a:endParaRPr>
          </a:p>
          <a:p>
            <a:pPr indent="450850" algn="just">
              <a:lnSpc>
                <a:spcPct val="125000"/>
              </a:lnSpc>
              <a:spcBef>
                <a:spcPts val="300"/>
              </a:spcBef>
            </a:pPr>
            <a:r>
              <a:rPr lang="zh-CN" altLang="zh-CN" sz="1800" b="0" dirty="0" smtClean="0">
                <a:solidFill>
                  <a:srgbClr val="000000"/>
                </a:solidFill>
                <a:latin typeface="微软雅黑" pitchFamily="34" charset="-122"/>
                <a:ea typeface="微软雅黑" pitchFamily="34" charset="-122"/>
              </a:rPr>
              <a:t>产品觉得</a:t>
            </a:r>
            <a:r>
              <a:rPr lang="zh-CN" altLang="en-US" sz="1800" b="0" dirty="0" smtClean="0">
                <a:solidFill>
                  <a:srgbClr val="000000"/>
                </a:solidFill>
                <a:latin typeface="微软雅黑" pitchFamily="34" charset="-122"/>
                <a:ea typeface="微软雅黑" pitchFamily="34" charset="-122"/>
              </a:rPr>
              <a:t>红线</a:t>
            </a:r>
            <a:r>
              <a:rPr lang="zh-CN" altLang="zh-CN" sz="1800" b="0" dirty="0" smtClean="0">
                <a:solidFill>
                  <a:srgbClr val="000000"/>
                </a:solidFill>
                <a:latin typeface="微软雅黑" pitchFamily="34" charset="-122"/>
                <a:ea typeface="微软雅黑" pitchFamily="34" charset="-122"/>
              </a:rPr>
              <a:t>提到用户账户密码不得明文传输，在客户端又采用了一套对称可还原的加密算法，将用户账户密码加密；传输到服务器端后，再重新还原算法把账户密码还原。</a:t>
            </a:r>
            <a:endParaRPr lang="en-US" altLang="zh-CN" sz="1800" b="0" dirty="0" smtClean="0">
              <a:solidFill>
                <a:srgbClr val="000000"/>
              </a:solidFill>
              <a:latin typeface="微软雅黑" pitchFamily="34" charset="-122"/>
              <a:ea typeface="微软雅黑" pitchFamily="34" charset="-122"/>
            </a:endParaRPr>
          </a:p>
        </p:txBody>
      </p:sp>
      <p:sp>
        <p:nvSpPr>
          <p:cNvPr id="21" name="矩形 20"/>
          <p:cNvSpPr/>
          <p:nvPr/>
        </p:nvSpPr>
        <p:spPr>
          <a:xfrm>
            <a:off x="289091" y="406985"/>
            <a:ext cx="3993401" cy="430887"/>
          </a:xfrm>
          <a:prstGeom prst="rect">
            <a:avLst/>
          </a:prstGeom>
          <a:noFill/>
        </p:spPr>
        <p:txBody>
          <a:bodyPr wrap="none" lIns="91440" tIns="45720" rIns="91440" bIns="45720">
            <a:spAutoFit/>
          </a:bodyPr>
          <a:lstStyle/>
          <a:p>
            <a:pPr algn="ctr"/>
            <a:r>
              <a:rPr lang="zh-CN" altLang="en-US" sz="2200" b="1" dirty="0" smtClean="0">
                <a:solidFill>
                  <a:srgbClr val="C00000"/>
                </a:solidFill>
                <a:latin typeface="Times New Roman" pitchFamily="18" charset="0"/>
                <a:ea typeface="华文细黑" pitchFamily="2" charset="-122"/>
              </a:rPr>
              <a:t>案例</a:t>
            </a:r>
            <a:r>
              <a:rPr lang="en-US" altLang="zh-CN" sz="2200" b="1" dirty="0" smtClean="0">
                <a:solidFill>
                  <a:srgbClr val="C00000"/>
                </a:solidFill>
                <a:latin typeface="Times New Roman" pitchFamily="18" charset="0"/>
                <a:ea typeface="华文细黑" pitchFamily="2" charset="-122"/>
              </a:rPr>
              <a:t>1</a:t>
            </a:r>
            <a:r>
              <a:rPr lang="zh-CN" altLang="en-US" sz="2200" b="1" dirty="0" smtClean="0">
                <a:solidFill>
                  <a:srgbClr val="C00000"/>
                </a:solidFill>
                <a:latin typeface="Times New Roman" pitchFamily="18" charset="0"/>
                <a:ea typeface="华文细黑" pitchFamily="2" charset="-122"/>
              </a:rPr>
              <a:t>：经济适用，不要过设计</a:t>
            </a:r>
          </a:p>
        </p:txBody>
      </p:sp>
      <p:sp>
        <p:nvSpPr>
          <p:cNvPr id="14"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29</a:t>
            </a:fld>
            <a:endParaRPr lang="en-GB" dirty="0">
              <a:latin typeface="+mn-ea"/>
              <a:ea typeface="+mn-ea"/>
            </a:endParaRPr>
          </a:p>
        </p:txBody>
      </p:sp>
      <p:sp>
        <p:nvSpPr>
          <p:cNvPr id="16" name="矩形 15"/>
          <p:cNvSpPr/>
          <p:nvPr/>
        </p:nvSpPr>
        <p:spPr>
          <a:xfrm>
            <a:off x="810344" y="5445224"/>
            <a:ext cx="7722096" cy="784830"/>
          </a:xfrm>
          <a:prstGeom prst="rect">
            <a:avLst/>
          </a:prstGeom>
        </p:spPr>
        <p:txBody>
          <a:bodyPr wrap="square">
            <a:spAutoFit/>
          </a:bodyPr>
          <a:lstStyle/>
          <a:p>
            <a:pPr algn="just">
              <a:lnSpc>
                <a:spcPct val="125000"/>
              </a:lnSpc>
              <a:spcBef>
                <a:spcPts val="300"/>
              </a:spcBef>
            </a:pPr>
            <a:r>
              <a:rPr lang="en-US" altLang="zh-CN" sz="1800" b="0" dirty="0" smtClean="0">
                <a:solidFill>
                  <a:srgbClr val="C00000"/>
                </a:solidFill>
                <a:latin typeface="微软雅黑" pitchFamily="34" charset="-122"/>
                <a:ea typeface="微软雅黑" pitchFamily="34" charset="-122"/>
              </a:rPr>
              <a:t>       </a:t>
            </a:r>
            <a:r>
              <a:rPr lang="zh-CN" altLang="zh-CN" sz="1800" b="0" dirty="0" smtClean="0">
                <a:solidFill>
                  <a:srgbClr val="C00000"/>
                </a:solidFill>
                <a:latin typeface="微软雅黑" pitchFamily="34" charset="-122"/>
                <a:ea typeface="微软雅黑" pitchFamily="34" charset="-122"/>
              </a:rPr>
              <a:t>既然采用了</a:t>
            </a:r>
            <a:r>
              <a:rPr lang="en-US" altLang="zh-CN" sz="1800" b="0" dirty="0" smtClean="0">
                <a:solidFill>
                  <a:srgbClr val="C00000"/>
                </a:solidFill>
                <a:latin typeface="微软雅黑" pitchFamily="34" charset="-122"/>
                <a:ea typeface="微软雅黑" pitchFamily="34" charset="-122"/>
              </a:rPr>
              <a:t>SSL</a:t>
            </a:r>
            <a:r>
              <a:rPr lang="zh-CN" altLang="zh-CN" sz="1800" b="0" dirty="0" smtClean="0">
                <a:solidFill>
                  <a:srgbClr val="C00000"/>
                </a:solidFill>
                <a:latin typeface="微软雅黑" pitchFamily="34" charset="-122"/>
                <a:ea typeface="微软雅黑" pitchFamily="34" charset="-122"/>
              </a:rPr>
              <a:t>安全标准协议来保证了传输的安全性，就不再需要对这样一个安全的传输通道内再进行关键信息的加密解密了。</a:t>
            </a:r>
            <a:endParaRPr lang="zh-CN" altLang="de-DE" sz="1800" b="0" dirty="0" smtClean="0">
              <a:solidFill>
                <a:srgbClr val="C0000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9" descr="C:\Users\dh\Desktop\0507png\11\未标题-80.png"/>
          <p:cNvPicPr>
            <a:picLocks noChangeAspect="1" noChangeArrowheads="1"/>
          </p:cNvPicPr>
          <p:nvPr/>
        </p:nvPicPr>
        <p:blipFill>
          <a:blip r:embed="rId3" cstate="print"/>
          <a:srcRect/>
          <a:stretch>
            <a:fillRect/>
          </a:stretch>
        </p:blipFill>
        <p:spPr bwMode="auto">
          <a:xfrm>
            <a:off x="5334752" y="3960938"/>
            <a:ext cx="3338379" cy="1266125"/>
          </a:xfrm>
          <a:prstGeom prst="rect">
            <a:avLst/>
          </a:prstGeom>
          <a:noFill/>
          <a:ln w="9525">
            <a:noFill/>
            <a:miter lim="800000"/>
            <a:headEnd/>
            <a:tailEnd/>
          </a:ln>
        </p:spPr>
      </p:pic>
      <p:pic>
        <p:nvPicPr>
          <p:cNvPr id="39939" name="Picture 10" descr="C:\Users\dh\Desktop\0507png\11\未标题-81.png"/>
          <p:cNvPicPr>
            <a:picLocks noChangeAspect="1" noChangeArrowheads="1"/>
          </p:cNvPicPr>
          <p:nvPr/>
        </p:nvPicPr>
        <p:blipFill>
          <a:blip r:embed="rId4" cstate="print"/>
          <a:srcRect/>
          <a:stretch>
            <a:fillRect/>
          </a:stretch>
        </p:blipFill>
        <p:spPr bwMode="auto">
          <a:xfrm>
            <a:off x="5331681" y="620688"/>
            <a:ext cx="3341450" cy="1267290"/>
          </a:xfrm>
          <a:prstGeom prst="rect">
            <a:avLst/>
          </a:prstGeom>
          <a:noFill/>
          <a:ln w="9525">
            <a:noFill/>
            <a:miter lim="800000"/>
            <a:headEnd/>
            <a:tailEnd/>
          </a:ln>
        </p:spPr>
      </p:pic>
      <p:grpSp>
        <p:nvGrpSpPr>
          <p:cNvPr id="2" name="组合 16"/>
          <p:cNvGrpSpPr>
            <a:grpSpLocks/>
          </p:cNvGrpSpPr>
          <p:nvPr/>
        </p:nvGrpSpPr>
        <p:grpSpPr bwMode="auto">
          <a:xfrm>
            <a:off x="467544" y="814516"/>
            <a:ext cx="8211168" cy="3982636"/>
            <a:chOff x="-13996987" y="-2432050"/>
            <a:chExt cx="16973550" cy="8232775"/>
          </a:xfrm>
        </p:grpSpPr>
        <p:pic>
          <p:nvPicPr>
            <p:cNvPr id="39954" name="Picture 2" descr="C:\Users\dh\Desktop\0507png\11\未标题-73.png"/>
            <p:cNvPicPr>
              <a:picLocks noChangeAspect="1" noChangeArrowheads="1"/>
            </p:cNvPicPr>
            <p:nvPr/>
          </p:nvPicPr>
          <p:blipFill>
            <a:blip r:embed="rId5" cstate="print"/>
            <a:srcRect/>
            <a:stretch>
              <a:fillRect/>
            </a:stretch>
          </p:blipFill>
          <p:spPr bwMode="auto">
            <a:xfrm>
              <a:off x="-13996987" y="-695325"/>
              <a:ext cx="6200775" cy="6496050"/>
            </a:xfrm>
            <a:prstGeom prst="rect">
              <a:avLst/>
            </a:prstGeom>
            <a:noFill/>
            <a:ln w="9525">
              <a:noFill/>
              <a:miter lim="800000"/>
              <a:headEnd/>
              <a:tailEnd/>
            </a:ln>
          </p:spPr>
        </p:pic>
        <p:pic>
          <p:nvPicPr>
            <p:cNvPr id="39955" name="Picture 3" descr="C:\Users\dh\Desktop\0507png\11\未标题-74.png"/>
            <p:cNvPicPr>
              <a:picLocks noChangeAspect="1" noChangeArrowheads="1"/>
            </p:cNvPicPr>
            <p:nvPr/>
          </p:nvPicPr>
          <p:blipFill>
            <a:blip r:embed="rId6" cstate="print"/>
            <a:srcRect/>
            <a:stretch>
              <a:fillRect/>
            </a:stretch>
          </p:blipFill>
          <p:spPr bwMode="auto">
            <a:xfrm>
              <a:off x="-11093450" y="2641600"/>
              <a:ext cx="1993900" cy="1778000"/>
            </a:xfrm>
            <a:prstGeom prst="rect">
              <a:avLst/>
            </a:prstGeom>
            <a:noFill/>
            <a:ln w="9525">
              <a:noFill/>
              <a:miter lim="800000"/>
              <a:headEnd/>
              <a:tailEnd/>
            </a:ln>
          </p:spPr>
        </p:pic>
        <p:pic>
          <p:nvPicPr>
            <p:cNvPr id="39956" name="Picture 4" descr="C:\Users\dh\Desktop\0507png\11\未标题-75.png"/>
            <p:cNvPicPr>
              <a:picLocks noChangeAspect="1" noChangeArrowheads="1"/>
            </p:cNvPicPr>
            <p:nvPr/>
          </p:nvPicPr>
          <p:blipFill>
            <a:blip r:embed="rId7" cstate="print"/>
            <a:srcRect/>
            <a:stretch>
              <a:fillRect/>
            </a:stretch>
          </p:blipFill>
          <p:spPr bwMode="auto">
            <a:xfrm>
              <a:off x="-10928350" y="1803400"/>
              <a:ext cx="2044700" cy="1879600"/>
            </a:xfrm>
            <a:prstGeom prst="rect">
              <a:avLst/>
            </a:prstGeom>
            <a:noFill/>
            <a:ln w="9525">
              <a:noFill/>
              <a:miter lim="800000"/>
              <a:headEnd/>
              <a:tailEnd/>
            </a:ln>
          </p:spPr>
        </p:pic>
        <p:pic>
          <p:nvPicPr>
            <p:cNvPr id="39957" name="Picture 5" descr="C:\Users\dh\Desktop\0507png\11\未标题-76.png"/>
            <p:cNvPicPr>
              <a:picLocks noChangeAspect="1" noChangeArrowheads="1"/>
            </p:cNvPicPr>
            <p:nvPr/>
          </p:nvPicPr>
          <p:blipFill>
            <a:blip r:embed="rId8" cstate="print"/>
            <a:srcRect/>
            <a:stretch>
              <a:fillRect/>
            </a:stretch>
          </p:blipFill>
          <p:spPr bwMode="auto">
            <a:xfrm>
              <a:off x="-11017250" y="927100"/>
              <a:ext cx="1765300" cy="2184400"/>
            </a:xfrm>
            <a:prstGeom prst="rect">
              <a:avLst/>
            </a:prstGeom>
            <a:noFill/>
            <a:ln w="9525">
              <a:noFill/>
              <a:miter lim="800000"/>
              <a:headEnd/>
              <a:tailEnd/>
            </a:ln>
          </p:spPr>
        </p:pic>
        <p:pic>
          <p:nvPicPr>
            <p:cNvPr id="39959" name="Picture 7" descr="C:\Users\dh\Desktop\0507png\11\未标题-78.png"/>
            <p:cNvPicPr>
              <a:picLocks noChangeAspect="1" noChangeArrowheads="1"/>
            </p:cNvPicPr>
            <p:nvPr/>
          </p:nvPicPr>
          <p:blipFill>
            <a:blip r:embed="rId9" cstate="print"/>
            <a:srcRect/>
            <a:stretch>
              <a:fillRect/>
            </a:stretch>
          </p:blipFill>
          <p:spPr bwMode="auto">
            <a:xfrm>
              <a:off x="-4005263" y="442032"/>
              <a:ext cx="6981826" cy="2638425"/>
            </a:xfrm>
            <a:prstGeom prst="rect">
              <a:avLst/>
            </a:prstGeom>
            <a:noFill/>
            <a:ln w="9525">
              <a:noFill/>
              <a:miter lim="800000"/>
              <a:headEnd/>
              <a:tailEnd/>
            </a:ln>
          </p:spPr>
        </p:pic>
        <p:pic>
          <p:nvPicPr>
            <p:cNvPr id="39961" name="Picture 12" descr="C:\Users\dh\Desktop\0507png\11\未标题-83.png"/>
            <p:cNvPicPr>
              <a:picLocks noChangeAspect="1" noChangeArrowheads="1"/>
            </p:cNvPicPr>
            <p:nvPr/>
          </p:nvPicPr>
          <p:blipFill>
            <a:blip r:embed="rId10" cstate="print"/>
            <a:srcRect/>
            <a:stretch>
              <a:fillRect/>
            </a:stretch>
          </p:blipFill>
          <p:spPr bwMode="auto">
            <a:xfrm>
              <a:off x="-9258300" y="-2432050"/>
              <a:ext cx="5334000" cy="3492500"/>
            </a:xfrm>
            <a:prstGeom prst="rect">
              <a:avLst/>
            </a:prstGeom>
            <a:noFill/>
            <a:ln w="9525">
              <a:noFill/>
              <a:miter lim="800000"/>
              <a:headEnd/>
              <a:tailEnd/>
            </a:ln>
          </p:spPr>
        </p:pic>
        <p:pic>
          <p:nvPicPr>
            <p:cNvPr id="39962" name="Picture 13" descr="C:\Users\dh\Desktop\0507png\11\未标题-84.png"/>
            <p:cNvPicPr>
              <a:picLocks noChangeAspect="1" noChangeArrowheads="1"/>
            </p:cNvPicPr>
            <p:nvPr/>
          </p:nvPicPr>
          <p:blipFill>
            <a:blip r:embed="rId11" cstate="print"/>
            <a:srcRect/>
            <a:stretch>
              <a:fillRect/>
            </a:stretch>
          </p:blipFill>
          <p:spPr bwMode="auto">
            <a:xfrm>
              <a:off x="-9023350" y="1212850"/>
              <a:ext cx="5092700" cy="850900"/>
            </a:xfrm>
            <a:prstGeom prst="rect">
              <a:avLst/>
            </a:prstGeom>
            <a:noFill/>
            <a:ln w="9525">
              <a:noFill/>
              <a:miter lim="800000"/>
              <a:headEnd/>
              <a:tailEnd/>
            </a:ln>
          </p:spPr>
        </p:pic>
        <p:pic>
          <p:nvPicPr>
            <p:cNvPr id="39963" name="Picture 14" descr="C:\Users\dh\Desktop\0507png\11\未标题-85.png"/>
            <p:cNvPicPr>
              <a:picLocks noChangeAspect="1" noChangeArrowheads="1"/>
            </p:cNvPicPr>
            <p:nvPr/>
          </p:nvPicPr>
          <p:blipFill>
            <a:blip r:embed="rId12" cstate="print"/>
            <a:srcRect/>
            <a:stretch>
              <a:fillRect/>
            </a:stretch>
          </p:blipFill>
          <p:spPr bwMode="auto">
            <a:xfrm>
              <a:off x="-9296400" y="3232150"/>
              <a:ext cx="5219699" cy="1765301"/>
            </a:xfrm>
            <a:prstGeom prst="rect">
              <a:avLst/>
            </a:prstGeom>
            <a:noFill/>
            <a:ln w="9525">
              <a:noFill/>
              <a:miter lim="800000"/>
              <a:headEnd/>
              <a:tailEnd/>
            </a:ln>
          </p:spPr>
        </p:pic>
      </p:grpSp>
      <p:sp>
        <p:nvSpPr>
          <p:cNvPr id="39942" name="Text Box 11"/>
          <p:cNvSpPr txBox="1">
            <a:spLocks noChangeArrowheads="1"/>
          </p:cNvSpPr>
          <p:nvPr/>
        </p:nvSpPr>
        <p:spPr bwMode="auto">
          <a:xfrm>
            <a:off x="5066035" y="1119749"/>
            <a:ext cx="2962349" cy="437043"/>
          </a:xfrm>
          <a:prstGeom prst="rect">
            <a:avLst/>
          </a:prstGeom>
          <a:noFill/>
          <a:ln w="9525">
            <a:noFill/>
            <a:miter lim="800000"/>
            <a:headEnd/>
            <a:tailEnd/>
          </a:ln>
        </p:spPr>
        <p:txBody>
          <a:bodyPr wrap="square">
            <a:spAutoFit/>
          </a:bodyPr>
          <a:lstStyle/>
          <a:p>
            <a:pPr marL="652463" lvl="1" indent="-250825" algn="l" defTabSz="801688" eaLnBrk="0" hangingPunct="0">
              <a:lnSpc>
                <a:spcPct val="140000"/>
              </a:lnSpc>
              <a:buClr>
                <a:schemeClr val="tx2"/>
              </a:buClr>
              <a:buSzPct val="100000"/>
              <a:defRPr/>
            </a:pPr>
            <a:r>
              <a:rPr lang="zh-CN" altLang="en-US" sz="1600" b="0" kern="0" dirty="0" smtClean="0">
                <a:latin typeface="微软雅黑" pitchFamily="34" charset="-122"/>
                <a:ea typeface="微软雅黑" pitchFamily="34" charset="-122"/>
              </a:rPr>
              <a:t>了解安全的基本要素</a:t>
            </a:r>
            <a:endParaRPr lang="en-US" altLang="zh-CN" sz="1600" b="0" kern="0" dirty="0" smtClean="0">
              <a:latin typeface="微软雅黑" pitchFamily="34" charset="-122"/>
              <a:ea typeface="微软雅黑" pitchFamily="34" charset="-122"/>
            </a:endParaRPr>
          </a:p>
        </p:txBody>
      </p:sp>
      <p:sp>
        <p:nvSpPr>
          <p:cNvPr id="21" name="矩形 43"/>
          <p:cNvSpPr>
            <a:spLocks noChangeArrowheads="1"/>
          </p:cNvSpPr>
          <p:nvPr/>
        </p:nvSpPr>
        <p:spPr bwMode="auto">
          <a:xfrm>
            <a:off x="5459356" y="620688"/>
            <a:ext cx="963725" cy="369332"/>
          </a:xfrm>
          <a:prstGeom prst="rect">
            <a:avLst/>
          </a:prstGeom>
          <a:noFill/>
          <a:ln w="9525">
            <a:noFill/>
            <a:miter lim="800000"/>
            <a:headEnd/>
            <a:tailEnd/>
          </a:ln>
        </p:spPr>
        <p:txBody>
          <a:bodyPr wrap="none">
            <a:spAutoFit/>
          </a:bodyPr>
          <a:lstStyle/>
          <a:p>
            <a:pPr algn="ctr">
              <a:defRPr/>
            </a:pPr>
            <a:r>
              <a:rPr lang="zh-CN" altLang="en-US" dirty="0">
                <a:solidFill>
                  <a:schemeClr val="bg1"/>
                </a:solidFill>
                <a:effectLst>
                  <a:outerShdw blurRad="38100" dist="38100" dir="2700000" algn="tl">
                    <a:srgbClr val="C0C0C0"/>
                  </a:outerShdw>
                </a:effectLst>
                <a:latin typeface="+mn-lt"/>
                <a:ea typeface="华文细黑" pitchFamily="2" charset="-122"/>
              </a:rPr>
              <a:t>Phase </a:t>
            </a:r>
            <a:r>
              <a:rPr lang="en-US" dirty="0">
                <a:solidFill>
                  <a:schemeClr val="bg1"/>
                </a:solidFill>
                <a:effectLst>
                  <a:outerShdw blurRad="38100" dist="38100" dir="2700000" algn="tl">
                    <a:srgbClr val="C0C0C0"/>
                  </a:outerShdw>
                </a:effectLst>
                <a:latin typeface="+mn-lt"/>
                <a:ea typeface="华文细黑" pitchFamily="2" charset="-122"/>
              </a:rPr>
              <a:t>1</a:t>
            </a:r>
            <a:endParaRPr lang="zh-CN" altLang="en-US" dirty="0">
              <a:solidFill>
                <a:schemeClr val="bg1"/>
              </a:solidFill>
              <a:effectLst>
                <a:outerShdw blurRad="38100" dist="38100" dir="2700000" algn="tl">
                  <a:srgbClr val="C0C0C0"/>
                </a:outerShdw>
              </a:effectLst>
              <a:latin typeface="+mn-lt"/>
              <a:ea typeface="华文细黑" pitchFamily="2" charset="-122"/>
            </a:endParaRPr>
          </a:p>
        </p:txBody>
      </p:sp>
      <p:sp>
        <p:nvSpPr>
          <p:cNvPr id="25" name="矩形 43"/>
          <p:cNvSpPr>
            <a:spLocks noChangeArrowheads="1"/>
          </p:cNvSpPr>
          <p:nvPr/>
        </p:nvSpPr>
        <p:spPr bwMode="auto">
          <a:xfrm>
            <a:off x="5459356" y="2254226"/>
            <a:ext cx="963725" cy="369332"/>
          </a:xfrm>
          <a:prstGeom prst="rect">
            <a:avLst/>
          </a:prstGeom>
          <a:noFill/>
          <a:ln w="9525">
            <a:noFill/>
            <a:miter lim="800000"/>
            <a:headEnd/>
            <a:tailEnd/>
          </a:ln>
        </p:spPr>
        <p:txBody>
          <a:bodyPr wrap="none">
            <a:spAutoFit/>
          </a:bodyPr>
          <a:lstStyle/>
          <a:p>
            <a:pPr algn="ctr">
              <a:defRPr/>
            </a:pPr>
            <a:r>
              <a:rPr lang="zh-CN" altLang="en-US" dirty="0">
                <a:solidFill>
                  <a:schemeClr val="bg1"/>
                </a:solidFill>
                <a:effectLst>
                  <a:outerShdw blurRad="38100" dist="38100" dir="2700000" algn="tl">
                    <a:srgbClr val="C0C0C0"/>
                  </a:outerShdw>
                </a:effectLst>
                <a:latin typeface="+mn-lt"/>
                <a:ea typeface="华文细黑" pitchFamily="2" charset="-122"/>
              </a:rPr>
              <a:t>Phase </a:t>
            </a:r>
            <a:r>
              <a:rPr lang="en-US" dirty="0">
                <a:solidFill>
                  <a:schemeClr val="bg1"/>
                </a:solidFill>
                <a:effectLst>
                  <a:outerShdw blurRad="38100" dist="38100" dir="2700000" algn="tl">
                    <a:srgbClr val="C0C0C0"/>
                  </a:outerShdw>
                </a:effectLst>
                <a:latin typeface="+mn-lt"/>
                <a:ea typeface="华文细黑" pitchFamily="2" charset="-122"/>
              </a:rPr>
              <a:t>2</a:t>
            </a:r>
          </a:p>
        </p:txBody>
      </p:sp>
      <p:sp>
        <p:nvSpPr>
          <p:cNvPr id="39951" name="Text Box 11"/>
          <p:cNvSpPr txBox="1">
            <a:spLocks noChangeArrowheads="1"/>
          </p:cNvSpPr>
          <p:nvPr/>
        </p:nvSpPr>
        <p:spPr bwMode="auto">
          <a:xfrm>
            <a:off x="5436096" y="4509120"/>
            <a:ext cx="3013496" cy="338554"/>
          </a:xfrm>
          <a:prstGeom prst="rect">
            <a:avLst/>
          </a:prstGeom>
          <a:noFill/>
          <a:ln w="9525">
            <a:noFill/>
            <a:miter lim="800000"/>
            <a:headEnd/>
            <a:tailEnd/>
          </a:ln>
        </p:spPr>
        <p:txBody>
          <a:bodyPr wrap="square">
            <a:spAutoFit/>
          </a:bodyPr>
          <a:lstStyle/>
          <a:p>
            <a:pPr algn="l"/>
            <a:r>
              <a:rPr lang="zh-CN" altLang="en-US" sz="1600" b="0" dirty="0" smtClean="0">
                <a:latin typeface="微软雅黑" pitchFamily="34" charset="-122"/>
                <a:ea typeface="微软雅黑" pitchFamily="34" charset="-122"/>
              </a:rPr>
              <a:t>学习与经典的安全设计案例</a:t>
            </a:r>
            <a:endParaRPr lang="zh-CN" altLang="en-US" sz="1600" b="0" dirty="0">
              <a:latin typeface="微软雅黑" pitchFamily="34" charset="-122"/>
              <a:ea typeface="微软雅黑" pitchFamily="34" charset="-122"/>
            </a:endParaRPr>
          </a:p>
        </p:txBody>
      </p:sp>
      <p:sp>
        <p:nvSpPr>
          <p:cNvPr id="29" name="矩形 43"/>
          <p:cNvSpPr>
            <a:spLocks noChangeArrowheads="1"/>
          </p:cNvSpPr>
          <p:nvPr/>
        </p:nvSpPr>
        <p:spPr bwMode="auto">
          <a:xfrm>
            <a:off x="5459356" y="3978251"/>
            <a:ext cx="963725" cy="369332"/>
          </a:xfrm>
          <a:prstGeom prst="rect">
            <a:avLst/>
          </a:prstGeom>
          <a:noFill/>
          <a:ln w="9525">
            <a:noFill/>
            <a:miter lim="800000"/>
            <a:headEnd/>
            <a:tailEnd/>
          </a:ln>
        </p:spPr>
        <p:txBody>
          <a:bodyPr wrap="none">
            <a:spAutoFit/>
          </a:bodyPr>
          <a:lstStyle/>
          <a:p>
            <a:pPr algn="ctr">
              <a:defRPr/>
            </a:pPr>
            <a:r>
              <a:rPr lang="zh-CN" altLang="en-US" dirty="0">
                <a:solidFill>
                  <a:schemeClr val="bg1"/>
                </a:solidFill>
                <a:effectLst>
                  <a:outerShdw blurRad="38100" dist="38100" dir="2700000" algn="tl">
                    <a:srgbClr val="C0C0C0"/>
                  </a:outerShdw>
                </a:effectLst>
                <a:latin typeface="+mn-lt"/>
                <a:ea typeface="华文细黑" pitchFamily="2" charset="-122"/>
              </a:rPr>
              <a:t>Phase </a:t>
            </a:r>
            <a:r>
              <a:rPr lang="en-US" dirty="0">
                <a:solidFill>
                  <a:schemeClr val="bg1"/>
                </a:solidFill>
                <a:effectLst>
                  <a:outerShdw blurRad="38100" dist="38100" dir="2700000" algn="tl">
                    <a:srgbClr val="C0C0C0"/>
                  </a:outerShdw>
                </a:effectLst>
                <a:latin typeface="+mn-lt"/>
                <a:ea typeface="华文细黑" pitchFamily="2" charset="-122"/>
              </a:rPr>
              <a:t>3</a:t>
            </a:r>
          </a:p>
        </p:txBody>
      </p:sp>
      <p:sp>
        <p:nvSpPr>
          <p:cNvPr id="28" name="Rectangle 2"/>
          <p:cNvSpPr>
            <a:spLocks noGrp="1" noChangeArrowheads="1"/>
          </p:cNvSpPr>
          <p:nvPr>
            <p:ph type="title"/>
          </p:nvPr>
        </p:nvSpPr>
        <p:spPr>
          <a:xfrm>
            <a:off x="395288" y="262607"/>
            <a:ext cx="8280400" cy="646113"/>
          </a:xfrm>
        </p:spPr>
        <p:txBody>
          <a:bodyPr/>
          <a:lstStyle/>
          <a:p>
            <a:r>
              <a:rPr lang="zh-CN" altLang="en-US" dirty="0" smtClean="0"/>
              <a:t>学习目标</a:t>
            </a:r>
            <a:endParaRPr lang="zh-CN" altLang="en-US" dirty="0"/>
          </a:p>
        </p:txBody>
      </p:sp>
      <p:sp>
        <p:nvSpPr>
          <p:cNvPr id="30" name="Text Box 11"/>
          <p:cNvSpPr txBox="1">
            <a:spLocks noChangeArrowheads="1"/>
          </p:cNvSpPr>
          <p:nvPr/>
        </p:nvSpPr>
        <p:spPr bwMode="auto">
          <a:xfrm>
            <a:off x="5436096" y="2779842"/>
            <a:ext cx="2441694" cy="338554"/>
          </a:xfrm>
          <a:prstGeom prst="rect">
            <a:avLst/>
          </a:prstGeom>
          <a:noFill/>
          <a:ln w="9525">
            <a:noFill/>
            <a:miter lim="800000"/>
            <a:headEnd/>
            <a:tailEnd/>
          </a:ln>
        </p:spPr>
        <p:txBody>
          <a:bodyPr wrap="none">
            <a:spAutoFit/>
          </a:bodyPr>
          <a:lstStyle/>
          <a:p>
            <a:r>
              <a:rPr lang="zh-CN" altLang="en-US" sz="1600" b="0" dirty="0" smtClean="0">
                <a:latin typeface="微软雅黑" pitchFamily="34" charset="-122"/>
                <a:ea typeface="微软雅黑" pitchFamily="34" charset="-122"/>
              </a:rPr>
              <a:t>熟悉安全设计的基本原则</a:t>
            </a:r>
            <a:endParaRPr lang="zh-CN" altLang="en-US" sz="1600" b="0" dirty="0">
              <a:latin typeface="微软雅黑" pitchFamily="34" charset="-122"/>
              <a:ea typeface="微软雅黑" pitchFamily="34" charset="-122"/>
            </a:endParaRPr>
          </a:p>
        </p:txBody>
      </p:sp>
      <p:sp>
        <p:nvSpPr>
          <p:cNvPr id="22" name="矩形 21"/>
          <p:cNvSpPr/>
          <p:nvPr/>
        </p:nvSpPr>
        <p:spPr>
          <a:xfrm>
            <a:off x="1547664" y="5227063"/>
            <a:ext cx="5862937" cy="95410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zh-CN" altLang="en-US" sz="280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ea typeface="微软雅黑" pitchFamily="34" charset="-122"/>
              </a:rPr>
              <a:t>我们设计的系统安全吗？</a:t>
            </a:r>
          </a:p>
          <a:p>
            <a:pPr algn="ctr"/>
            <a:r>
              <a:rPr lang="zh-CN" altLang="en-US" sz="280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ea typeface="微软雅黑" pitchFamily="34" charset="-122"/>
              </a:rPr>
              <a:t>我们为什么要学习安全设计原则？</a:t>
            </a:r>
            <a:endParaRPr lang="en-US" altLang="zh-CN" sz="280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ea typeface="微软雅黑" pitchFamily="34" charset="-122"/>
            </a:endParaRPr>
          </a:p>
        </p:txBody>
      </p:sp>
      <p:sp>
        <p:nvSpPr>
          <p:cNvPr id="23"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3</a:t>
            </a:fld>
            <a:endParaRPr lang="en-GB" dirty="0">
              <a:latin typeface="+mn-ea"/>
              <a:ea typeface="+mn-ea"/>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546" name="Picture 2"/>
          <p:cNvPicPr>
            <a:picLocks noChangeAspect="1" noChangeArrowheads="1"/>
          </p:cNvPicPr>
          <p:nvPr/>
        </p:nvPicPr>
        <p:blipFill>
          <a:blip r:embed="rId3" cstate="print"/>
          <a:srcRect/>
          <a:stretch>
            <a:fillRect/>
          </a:stretch>
        </p:blipFill>
        <p:spPr bwMode="auto">
          <a:xfrm>
            <a:off x="2897332" y="620688"/>
            <a:ext cx="5131052" cy="3136310"/>
          </a:xfrm>
          <a:prstGeom prst="rect">
            <a:avLst/>
          </a:prstGeom>
          <a:noFill/>
          <a:ln w="9525">
            <a:noFill/>
            <a:miter lim="800000"/>
            <a:headEnd/>
            <a:tailEnd/>
          </a:ln>
        </p:spPr>
      </p:pic>
      <p:sp>
        <p:nvSpPr>
          <p:cNvPr id="26" name="矩形 25"/>
          <p:cNvSpPr/>
          <p:nvPr/>
        </p:nvSpPr>
        <p:spPr>
          <a:xfrm>
            <a:off x="539552" y="3645024"/>
            <a:ext cx="8064896" cy="2554545"/>
          </a:xfrm>
          <a:prstGeom prst="rect">
            <a:avLst/>
          </a:prstGeom>
        </p:spPr>
        <p:txBody>
          <a:bodyPr wrap="square">
            <a:spAutoFit/>
          </a:bodyPr>
          <a:lstStyle/>
          <a:p>
            <a:pPr algn="just">
              <a:lnSpc>
                <a:spcPct val="125000"/>
              </a:lnSpc>
              <a:spcBef>
                <a:spcPts val="300"/>
              </a:spcBef>
            </a:pPr>
            <a:r>
              <a:rPr lang="en-US" altLang="zh-CN" sz="1800" b="0" dirty="0" smtClean="0">
                <a:solidFill>
                  <a:srgbClr val="000000"/>
                </a:solidFill>
                <a:latin typeface="微软雅黑" pitchFamily="34" charset="-122"/>
                <a:ea typeface="微软雅黑" pitchFamily="34" charset="-122"/>
              </a:rPr>
              <a:t>       </a:t>
            </a:r>
            <a:r>
              <a:rPr lang="zh-CN" altLang="zh-CN" sz="1800" b="0" dirty="0" smtClean="0">
                <a:solidFill>
                  <a:srgbClr val="000000"/>
                </a:solidFill>
                <a:latin typeface="微软雅黑" pitchFamily="34" charset="-122"/>
                <a:ea typeface="微软雅黑" pitchFamily="34" charset="-122"/>
              </a:rPr>
              <a:t>我司</a:t>
            </a:r>
            <a:r>
              <a:rPr lang="zh-CN" altLang="en-US" sz="1800" b="0" dirty="0" smtClean="0">
                <a:solidFill>
                  <a:srgbClr val="000000"/>
                </a:solidFill>
                <a:latin typeface="微软雅黑" pitchFamily="34" charset="-122"/>
                <a:ea typeface="微软雅黑" pitchFamily="34" charset="-122"/>
              </a:rPr>
              <a:t>多</a:t>
            </a:r>
            <a:r>
              <a:rPr lang="zh-CN" altLang="zh-CN" sz="1800" b="0" dirty="0" smtClean="0">
                <a:solidFill>
                  <a:srgbClr val="000000"/>
                </a:solidFill>
                <a:latin typeface="微软雅黑" pitchFamily="34" charset="-122"/>
                <a:ea typeface="微软雅黑" pitchFamily="34" charset="-122"/>
              </a:rPr>
              <a:t>个产品在涉及密码的加解密处理上，都设计了一套自己的加密解密模块，产品的安全性难以度量。例如有些加密算法随着时间的推移，可能在当今已经无法保证安全可靠性，但</a:t>
            </a:r>
            <a:r>
              <a:rPr lang="en-US" altLang="zh-CN" sz="1800" b="0" dirty="0" smtClean="0">
                <a:solidFill>
                  <a:srgbClr val="000000"/>
                </a:solidFill>
                <a:latin typeface="微软雅黑" pitchFamily="34" charset="-122"/>
                <a:ea typeface="微软雅黑" pitchFamily="34" charset="-122"/>
              </a:rPr>
              <a:t>A</a:t>
            </a:r>
            <a:r>
              <a:rPr lang="zh-CN" altLang="zh-CN" sz="1800" b="0" dirty="0" smtClean="0">
                <a:solidFill>
                  <a:srgbClr val="000000"/>
                </a:solidFill>
                <a:latin typeface="微软雅黑" pitchFamily="34" charset="-122"/>
                <a:ea typeface="微软雅黑" pitchFamily="34" charset="-122"/>
              </a:rPr>
              <a:t>产品可能进行了更换升级了开源加密算法，但</a:t>
            </a:r>
            <a:r>
              <a:rPr lang="en-US" altLang="zh-CN" sz="1800" b="0" dirty="0" smtClean="0">
                <a:solidFill>
                  <a:srgbClr val="000000"/>
                </a:solidFill>
                <a:latin typeface="微软雅黑" pitchFamily="34" charset="-122"/>
                <a:ea typeface="微软雅黑" pitchFamily="34" charset="-122"/>
              </a:rPr>
              <a:t>B</a:t>
            </a:r>
            <a:r>
              <a:rPr lang="zh-CN" altLang="zh-CN" sz="1800" b="0" dirty="0" smtClean="0">
                <a:solidFill>
                  <a:srgbClr val="000000"/>
                </a:solidFill>
                <a:latin typeface="微软雅黑" pitchFamily="34" charset="-122"/>
                <a:ea typeface="微软雅黑" pitchFamily="34" charset="-122"/>
              </a:rPr>
              <a:t>产品又没有采取措施。</a:t>
            </a:r>
            <a:endParaRPr lang="en-US" altLang="zh-CN" sz="1800" b="0" dirty="0" smtClean="0">
              <a:solidFill>
                <a:srgbClr val="000000"/>
              </a:solidFill>
              <a:latin typeface="微软雅黑" pitchFamily="34" charset="-122"/>
              <a:ea typeface="微软雅黑" pitchFamily="34" charset="-122"/>
            </a:endParaRPr>
          </a:p>
          <a:p>
            <a:pPr algn="just">
              <a:lnSpc>
                <a:spcPct val="125000"/>
              </a:lnSpc>
              <a:spcBef>
                <a:spcPts val="300"/>
              </a:spcBef>
            </a:pPr>
            <a:r>
              <a:rPr lang="en-US" altLang="zh-CN" sz="1800" b="0" dirty="0" smtClean="0">
                <a:solidFill>
                  <a:srgbClr val="000000"/>
                </a:solidFill>
                <a:latin typeface="微软雅黑" pitchFamily="34" charset="-122"/>
                <a:ea typeface="微软雅黑" pitchFamily="34" charset="-122"/>
              </a:rPr>
              <a:t>        </a:t>
            </a:r>
            <a:r>
              <a:rPr lang="zh-CN" altLang="en-US" sz="1800" b="0" dirty="0" smtClean="0">
                <a:solidFill>
                  <a:srgbClr val="000000"/>
                </a:solidFill>
                <a:latin typeface="微软雅黑" pitchFamily="34" charset="-122"/>
                <a:ea typeface="微软雅黑" pitchFamily="34" charset="-122"/>
              </a:rPr>
              <a:t>后决定</a:t>
            </a:r>
            <a:r>
              <a:rPr lang="zh-CN" altLang="zh-CN" sz="1800" b="0" dirty="0" smtClean="0">
                <a:solidFill>
                  <a:srgbClr val="000000"/>
                </a:solidFill>
                <a:latin typeface="微软雅黑" pitchFamily="34" charset="-122"/>
                <a:ea typeface="微软雅黑" pitchFamily="34" charset="-122"/>
              </a:rPr>
              <a:t>由上游平台进行统一组件化设计，于是就提供了用于各个产品线的</a:t>
            </a:r>
            <a:r>
              <a:rPr lang="en-US" altLang="zh-CN" sz="1800" b="0" dirty="0" smtClean="0">
                <a:solidFill>
                  <a:srgbClr val="000000"/>
                </a:solidFill>
                <a:latin typeface="微软雅黑" pitchFamily="34" charset="-122"/>
                <a:ea typeface="微软雅黑" pitchFamily="34" charset="-122"/>
              </a:rPr>
              <a:t>CBB</a:t>
            </a:r>
            <a:r>
              <a:rPr lang="zh-CN" altLang="zh-CN" sz="1800" b="0" dirty="0" smtClean="0">
                <a:solidFill>
                  <a:srgbClr val="000000"/>
                </a:solidFill>
                <a:latin typeface="微软雅黑" pitchFamily="34" charset="-122"/>
                <a:ea typeface="微软雅黑" pitchFamily="34" charset="-122"/>
              </a:rPr>
              <a:t>加密组件</a:t>
            </a:r>
            <a:r>
              <a:rPr lang="zh-CN" altLang="en-US" sz="1800" b="0" dirty="0" smtClean="0">
                <a:solidFill>
                  <a:srgbClr val="000000"/>
                </a:solidFill>
                <a:latin typeface="微软雅黑" pitchFamily="34" charset="-122"/>
                <a:ea typeface="微软雅黑" pitchFamily="34" charset="-122"/>
              </a:rPr>
              <a:t>，</a:t>
            </a:r>
            <a:r>
              <a:rPr lang="zh-CN" altLang="zh-CN" sz="1800" b="0" dirty="0" smtClean="0">
                <a:solidFill>
                  <a:srgbClr val="000000"/>
                </a:solidFill>
                <a:latin typeface="微软雅黑" pitchFamily="34" charset="-122"/>
                <a:ea typeface="微软雅黑" pitchFamily="34" charset="-122"/>
              </a:rPr>
              <a:t>精简了各产品的加密模块的代码冗余，实现了组件化模块集成</a:t>
            </a:r>
            <a:r>
              <a:rPr lang="zh-CN" altLang="en-US" sz="1800" b="0" dirty="0" smtClean="0">
                <a:solidFill>
                  <a:srgbClr val="000000"/>
                </a:solidFill>
                <a:latin typeface="微软雅黑" pitchFamily="34" charset="-122"/>
                <a:ea typeface="微软雅黑" pitchFamily="34" charset="-122"/>
              </a:rPr>
              <a:t>设计</a:t>
            </a:r>
            <a:r>
              <a:rPr lang="zh-CN" altLang="zh-CN" sz="1800" b="0" dirty="0" smtClean="0">
                <a:solidFill>
                  <a:srgbClr val="000000"/>
                </a:solidFill>
                <a:latin typeface="微软雅黑" pitchFamily="34" charset="-122"/>
                <a:ea typeface="微软雅黑" pitchFamily="34" charset="-122"/>
              </a:rPr>
              <a:t>，产品代码的维护也更加简单。</a:t>
            </a:r>
            <a:endParaRPr lang="en-US" altLang="zh-CN" sz="1800" b="0" dirty="0" smtClean="0">
              <a:solidFill>
                <a:srgbClr val="000000"/>
              </a:solidFill>
              <a:latin typeface="微软雅黑" pitchFamily="34" charset="-122"/>
              <a:ea typeface="微软雅黑" pitchFamily="34" charset="-122"/>
            </a:endParaRPr>
          </a:p>
        </p:txBody>
      </p:sp>
      <p:sp>
        <p:nvSpPr>
          <p:cNvPr id="21" name="矩形 20"/>
          <p:cNvSpPr/>
          <p:nvPr/>
        </p:nvSpPr>
        <p:spPr>
          <a:xfrm>
            <a:off x="395536" y="406985"/>
            <a:ext cx="4839786" cy="430887"/>
          </a:xfrm>
          <a:prstGeom prst="rect">
            <a:avLst/>
          </a:prstGeom>
          <a:noFill/>
        </p:spPr>
        <p:txBody>
          <a:bodyPr wrap="none" lIns="91440" tIns="45720" rIns="91440" bIns="45720">
            <a:spAutoFit/>
          </a:bodyPr>
          <a:lstStyle/>
          <a:p>
            <a:r>
              <a:rPr lang="zh-CN" altLang="en-US" sz="2200" b="1" dirty="0" smtClean="0">
                <a:solidFill>
                  <a:srgbClr val="C00000"/>
                </a:solidFill>
                <a:latin typeface="Times New Roman" pitchFamily="18" charset="0"/>
                <a:ea typeface="华文细黑" pitchFamily="2" charset="-122"/>
              </a:rPr>
              <a:t>案例</a:t>
            </a:r>
            <a:r>
              <a:rPr lang="en-US" altLang="zh-CN" sz="2200" dirty="0" smtClean="0">
                <a:solidFill>
                  <a:srgbClr val="C00000"/>
                </a:solidFill>
                <a:latin typeface="Times New Roman" pitchFamily="18" charset="0"/>
                <a:ea typeface="华文细黑" pitchFamily="2" charset="-122"/>
              </a:rPr>
              <a:t>2</a:t>
            </a:r>
            <a:r>
              <a:rPr lang="zh-CN" altLang="en-US" sz="2200" b="1" dirty="0" smtClean="0">
                <a:solidFill>
                  <a:srgbClr val="C00000"/>
                </a:solidFill>
                <a:latin typeface="Times New Roman" pitchFamily="18" charset="0"/>
                <a:ea typeface="华文细黑" pitchFamily="2" charset="-122"/>
              </a:rPr>
              <a:t>：</a:t>
            </a:r>
            <a:r>
              <a:rPr lang="zh-CN" altLang="zh-CN" sz="2200" dirty="0" smtClean="0">
                <a:solidFill>
                  <a:srgbClr val="C00000"/>
                </a:solidFill>
                <a:latin typeface="Times New Roman" pitchFamily="18" charset="0"/>
                <a:ea typeface="华文细黑" pitchFamily="2" charset="-122"/>
              </a:rPr>
              <a:t>更安全有效的组件化架构设计</a:t>
            </a:r>
            <a:endParaRPr lang="zh-CN" altLang="en-US" sz="2200" dirty="0" smtClean="0">
              <a:solidFill>
                <a:srgbClr val="C00000"/>
              </a:solidFill>
              <a:latin typeface="Times New Roman" pitchFamily="18" charset="0"/>
              <a:ea typeface="华文细黑" pitchFamily="2" charset="-122"/>
            </a:endParaRPr>
          </a:p>
        </p:txBody>
      </p:sp>
      <p:sp>
        <p:nvSpPr>
          <p:cNvPr id="14"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30</a:t>
            </a:fld>
            <a:endParaRPr lang="en-GB" dirty="0">
              <a:latin typeface="+mn-ea"/>
              <a:ea typeface="+mn-ea"/>
            </a:endParaRPr>
          </a:p>
        </p:txBody>
      </p:sp>
      <p:pic>
        <p:nvPicPr>
          <p:cNvPr id="17" name="图片 1" descr="白板9"/>
          <p:cNvPicPr>
            <a:picLocks noGrp="1" noChangeAspect="1"/>
          </p:cNvPicPr>
          <p:nvPr isPhoto="1"/>
        </p:nvPicPr>
        <p:blipFill>
          <a:blip r:embed="rId4" cstate="print"/>
          <a:srcRect/>
          <a:stretch>
            <a:fillRect/>
          </a:stretch>
        </p:blipFill>
        <p:spPr bwMode="auto">
          <a:xfrm>
            <a:off x="1403648" y="1039443"/>
            <a:ext cx="1636374" cy="2181832"/>
          </a:xfrm>
          <a:prstGeom prst="rect">
            <a:avLst/>
          </a:prstGeom>
          <a:noFill/>
          <a:ln w="9525">
            <a:noFill/>
            <a:miter lim="800000"/>
            <a:headEnd/>
            <a:tailEnd/>
          </a:ln>
        </p:spPr>
      </p:pic>
      <p:sp>
        <p:nvSpPr>
          <p:cNvPr id="18" name="TextBox 17"/>
          <p:cNvSpPr txBox="1"/>
          <p:nvPr/>
        </p:nvSpPr>
        <p:spPr>
          <a:xfrm>
            <a:off x="2103918" y="1484784"/>
            <a:ext cx="801029" cy="361446"/>
          </a:xfrm>
          <a:prstGeom prst="rect">
            <a:avLst/>
          </a:prstGeom>
          <a:noFill/>
        </p:spPr>
        <p:txBody>
          <a:bodyPr wrap="square" rtlCol="0">
            <a:spAutoFit/>
          </a:bodyPr>
          <a:lstStyle/>
          <a:p>
            <a:pPr algn="ctr">
              <a:lnSpc>
                <a:spcPct val="120000"/>
              </a:lnSpc>
            </a:pPr>
            <a:r>
              <a:rPr lang="zh-CN" altLang="en-US" sz="1600" dirty="0" smtClean="0">
                <a:solidFill>
                  <a:schemeClr val="tx1">
                    <a:lumMod val="65000"/>
                    <a:lumOff val="35000"/>
                  </a:schemeClr>
                </a:solidFill>
                <a:effectLst>
                  <a:outerShdw blurRad="38100" dist="38100" dir="2700000" algn="tl">
                    <a:srgbClr val="000000">
                      <a:alpha val="43137"/>
                    </a:srgbClr>
                  </a:outerShdw>
                </a:effectLst>
                <a:latin typeface="华文细黑" pitchFamily="2" charset="-122"/>
                <a:ea typeface="华文细黑" pitchFamily="2" charset="-122"/>
              </a:rPr>
              <a:t>“冗余”</a:t>
            </a:r>
            <a:endParaRPr lang="zh-CN" altLang="en-US" sz="1600" b="1" dirty="0">
              <a:solidFill>
                <a:schemeClr val="tx1">
                  <a:lumMod val="65000"/>
                  <a:lumOff val="35000"/>
                </a:schemeClr>
              </a:solidFill>
              <a:effectLst>
                <a:outerShdw blurRad="38100" dist="38100" dir="2700000" algn="tl">
                  <a:srgbClr val="000000">
                    <a:alpha val="43137"/>
                  </a:srgbClr>
                </a:outerShdw>
              </a:effectLst>
              <a:latin typeface="华文细黑" pitchFamily="2" charset="-122"/>
              <a:ea typeface="华文细黑" pitchFamily="2"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3"/>
          <p:cNvSpPr>
            <a:spLocks noGrp="1" noChangeArrowheads="1"/>
          </p:cNvSpPr>
          <p:nvPr>
            <p:ph type="title"/>
          </p:nvPr>
        </p:nvSpPr>
        <p:spPr>
          <a:xfrm>
            <a:off x="653244" y="430893"/>
            <a:ext cx="6913139" cy="870857"/>
          </a:xfrm>
        </p:spPr>
        <p:txBody>
          <a:bodyPr/>
          <a:lstStyle/>
          <a:p>
            <a:pPr eaLnBrk="1" hangingPunct="1"/>
            <a:r>
              <a:rPr lang="zh-CN" altLang="en-US" sz="3600" b="1" dirty="0" smtClean="0"/>
              <a:t>目录</a:t>
            </a:r>
          </a:p>
        </p:txBody>
      </p:sp>
      <p:sp>
        <p:nvSpPr>
          <p:cNvPr id="4"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31</a:t>
            </a:fld>
            <a:endParaRPr lang="en-GB" dirty="0">
              <a:latin typeface="+mn-ea"/>
              <a:ea typeface="+mn-ea"/>
            </a:endParaRPr>
          </a:p>
        </p:txBody>
      </p:sp>
      <p:sp>
        <p:nvSpPr>
          <p:cNvPr id="6" name="Rectangle 25"/>
          <p:cNvSpPr txBox="1">
            <a:spLocks noChangeArrowheads="1"/>
          </p:cNvSpPr>
          <p:nvPr/>
        </p:nvSpPr>
        <p:spPr bwMode="auto">
          <a:xfrm>
            <a:off x="653244" y="1124744"/>
            <a:ext cx="8022444" cy="5015408"/>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zh-CN"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开放设计原则</a:t>
            </a:r>
            <a:r>
              <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Open Design</a:t>
            </a:r>
            <a:r>
              <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chemeClr val="bg1">
                    <a:lumMod val="50000"/>
                  </a:schemeClr>
                </a:solidFill>
                <a:latin typeface="微软雅黑" pitchFamily="34" charset="-122"/>
                <a:ea typeface="微软雅黑" pitchFamily="34" charset="-122"/>
              </a:rPr>
              <a:t>失败安全缺省原则</a:t>
            </a:r>
            <a:r>
              <a:rPr lang="zh-CN" altLang="zh-CN" sz="2600" kern="0" dirty="0" smtClean="0">
                <a:solidFill>
                  <a:schemeClr val="bg1">
                    <a:lumMod val="50000"/>
                  </a:schemeClr>
                </a:solidFill>
                <a:latin typeface="微软雅黑" pitchFamily="34" charset="-122"/>
                <a:ea typeface="微软雅黑" pitchFamily="34" charset="-122"/>
              </a:rPr>
              <a:t>（</a:t>
            </a:r>
            <a:r>
              <a:rPr lang="en-US" altLang="zh-CN" sz="2000" kern="0" dirty="0" smtClean="0">
                <a:solidFill>
                  <a:schemeClr val="bg1">
                    <a:lumMod val="50000"/>
                  </a:schemeClr>
                </a:solidFill>
                <a:latin typeface="微软雅黑" pitchFamily="34" charset="-122"/>
                <a:ea typeface="微软雅黑" pitchFamily="34" charset="-122"/>
              </a:rPr>
              <a:t>Fail-safe defaults</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chemeClr val="bg1">
                    <a:lumMod val="50000"/>
                  </a:schemeClr>
                </a:solidFill>
                <a:latin typeface="微软雅黑" pitchFamily="34" charset="-122"/>
                <a:ea typeface="微软雅黑" pitchFamily="34" charset="-122"/>
              </a:rPr>
              <a:t>权限</a:t>
            </a:r>
            <a:r>
              <a:rPr lang="zh-CN" altLang="zh-CN" sz="2600" kern="0" dirty="0" smtClean="0">
                <a:solidFill>
                  <a:schemeClr val="bg1">
                    <a:lumMod val="50000"/>
                  </a:schemeClr>
                </a:solidFill>
                <a:latin typeface="微软雅黑" pitchFamily="34" charset="-122"/>
                <a:ea typeface="微软雅黑" pitchFamily="34" charset="-122"/>
              </a:rPr>
              <a:t>分离原则（</a:t>
            </a:r>
            <a:r>
              <a:rPr lang="en-US" altLang="zh-CN" sz="2000" kern="0" dirty="0" smtClean="0">
                <a:solidFill>
                  <a:schemeClr val="bg1">
                    <a:lumMod val="50000"/>
                  </a:schemeClr>
                </a:solidFill>
                <a:latin typeface="微软雅黑" pitchFamily="34" charset="-122"/>
                <a:ea typeface="微软雅黑" pitchFamily="34" charset="-122"/>
              </a:rPr>
              <a:t>Separation of Privilege</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chemeClr val="bg1">
                    <a:lumMod val="50000"/>
                  </a:schemeClr>
                </a:solidFill>
                <a:latin typeface="微软雅黑" pitchFamily="34" charset="-122"/>
                <a:ea typeface="微软雅黑" pitchFamily="34" charset="-122"/>
              </a:rPr>
              <a:t>最小特权原则</a:t>
            </a:r>
            <a:r>
              <a:rPr lang="zh-CN" altLang="zh-CN" sz="2600" kern="0" dirty="0" smtClean="0">
                <a:solidFill>
                  <a:schemeClr val="bg1">
                    <a:lumMod val="50000"/>
                  </a:schemeClr>
                </a:solidFill>
                <a:latin typeface="微软雅黑" pitchFamily="34" charset="-122"/>
                <a:ea typeface="微软雅黑" pitchFamily="34" charset="-122"/>
              </a:rPr>
              <a:t>（</a:t>
            </a:r>
            <a:r>
              <a:rPr lang="en-US" altLang="zh-CN" sz="2000" kern="0" dirty="0" smtClean="0">
                <a:solidFill>
                  <a:schemeClr val="bg1">
                    <a:lumMod val="50000"/>
                  </a:schemeClr>
                </a:solidFill>
                <a:latin typeface="微软雅黑" pitchFamily="34" charset="-122"/>
                <a:ea typeface="微软雅黑" pitchFamily="34" charset="-122"/>
              </a:rPr>
              <a:t>Least Privilege</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indent="-300038" algn="l" defTabSz="801688">
              <a:lnSpc>
                <a:spcPct val="140000"/>
              </a:lnSpc>
              <a:buClr>
                <a:srgbClr val="0000CC"/>
              </a:buClr>
              <a:defRPr/>
            </a:pPr>
            <a:r>
              <a:rPr lang="zh-CN" altLang="en-US" sz="2600" kern="0" dirty="0" smtClean="0">
                <a:solidFill>
                  <a:schemeClr val="bg1">
                    <a:lumMod val="50000"/>
                  </a:schemeClr>
                </a:solidFill>
                <a:latin typeface="微软雅黑" pitchFamily="34" charset="-122"/>
                <a:ea typeface="微软雅黑" pitchFamily="34" charset="-122"/>
              </a:rPr>
              <a:t>经济适用</a:t>
            </a:r>
            <a:r>
              <a:rPr lang="zh-CN" altLang="zh-CN" sz="2600" kern="0" dirty="0" smtClean="0">
                <a:solidFill>
                  <a:schemeClr val="bg1">
                    <a:lumMod val="50000"/>
                  </a:schemeClr>
                </a:solidFill>
                <a:latin typeface="微软雅黑" pitchFamily="34" charset="-122"/>
                <a:ea typeface="微软雅黑" pitchFamily="34" charset="-122"/>
              </a:rPr>
              <a:t>原则（</a:t>
            </a:r>
            <a:r>
              <a:rPr lang="en-US" altLang="zh-CN" sz="2000" kern="0" dirty="0" smtClean="0">
                <a:solidFill>
                  <a:schemeClr val="bg1">
                    <a:lumMod val="50000"/>
                  </a:schemeClr>
                </a:solidFill>
                <a:latin typeface="微软雅黑" pitchFamily="34" charset="-122"/>
                <a:ea typeface="微软雅黑" pitchFamily="34" charset="-122"/>
              </a:rPr>
              <a:t>Economy of Mechanism</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zh-CN" sz="2600" kern="0" dirty="0" smtClean="0">
                <a:solidFill>
                  <a:srgbClr val="990000"/>
                </a:solidFill>
                <a:latin typeface="微软雅黑" pitchFamily="34" charset="-122"/>
                <a:ea typeface="微软雅黑" pitchFamily="34" charset="-122"/>
              </a:rPr>
              <a:t>最小公共化原则（</a:t>
            </a:r>
            <a:r>
              <a:rPr lang="en-US" altLang="zh-CN" sz="2600" kern="0" dirty="0" smtClean="0">
                <a:solidFill>
                  <a:srgbClr val="990000"/>
                </a:solidFill>
                <a:latin typeface="微软雅黑" pitchFamily="34" charset="-122"/>
                <a:ea typeface="微软雅黑" pitchFamily="34" charset="-122"/>
              </a:rPr>
              <a:t>Least Common Mechanism</a:t>
            </a:r>
            <a:r>
              <a:rPr lang="zh-CN" altLang="zh-CN" sz="2600" kern="0" dirty="0" smtClean="0">
                <a:solidFill>
                  <a:srgbClr val="990000"/>
                </a:solidFill>
                <a:latin typeface="微软雅黑" pitchFamily="34" charset="-122"/>
                <a:ea typeface="微软雅黑" pitchFamily="34" charset="-122"/>
              </a:rPr>
              <a:t>）</a:t>
            </a:r>
            <a:endParaRPr lang="zh-CN" altLang="en-US" sz="2600" kern="0" dirty="0" smtClean="0">
              <a:solidFill>
                <a:srgbClr val="990000"/>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完全仲裁原则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Complete Mediation</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心理可承受</a:t>
            </a:r>
            <a:r>
              <a:rPr kumimoji="0" lang="zh-CN" altLang="zh-CN"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Psychological Acceptability</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纵深防御原则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Defense in Depth</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endPar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bwMode="auto">
          <a:xfrm>
            <a:off x="539552" y="4149080"/>
            <a:ext cx="8280400" cy="1944216"/>
          </a:xfrm>
          <a:prstGeom prst="roundRect">
            <a:avLst/>
          </a:prstGeom>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2" name="标题 1"/>
          <p:cNvSpPr>
            <a:spLocks noGrp="1"/>
          </p:cNvSpPr>
          <p:nvPr>
            <p:ph type="title"/>
          </p:nvPr>
        </p:nvSpPr>
        <p:spPr/>
        <p:txBody>
          <a:bodyPr/>
          <a:lstStyle/>
          <a:p>
            <a:r>
              <a:rPr lang="en-US" altLang="zh-CN" sz="3200" dirty="0" smtClean="0"/>
              <a:t>6</a:t>
            </a:r>
            <a:r>
              <a:rPr lang="zh-CN" altLang="en-US" sz="3200" dirty="0" smtClean="0"/>
              <a:t>、最小公共化原则介绍</a:t>
            </a:r>
          </a:p>
        </p:txBody>
      </p:sp>
      <p:sp>
        <p:nvSpPr>
          <p:cNvPr id="3" name="内容占位符 2"/>
          <p:cNvSpPr>
            <a:spLocks noGrp="1"/>
          </p:cNvSpPr>
          <p:nvPr>
            <p:ph idx="1"/>
          </p:nvPr>
        </p:nvSpPr>
        <p:spPr>
          <a:xfrm>
            <a:off x="395288" y="1729226"/>
            <a:ext cx="5328840" cy="1915798"/>
          </a:xfrm>
        </p:spPr>
        <p:txBody>
          <a:bodyPr/>
          <a:lstStyle/>
          <a:p>
            <a:pPr marL="0" indent="0">
              <a:buNone/>
            </a:pPr>
            <a:r>
              <a:rPr lang="en-US" altLang="zh-CN" sz="2400" dirty="0" smtClean="0"/>
              <a:t>       </a:t>
            </a:r>
            <a:r>
              <a:rPr lang="zh-CN" altLang="zh-CN" sz="2400" dirty="0" smtClean="0"/>
              <a:t>尽量避免提供多个对象共享同一</a:t>
            </a:r>
            <a:endParaRPr lang="en-US" altLang="zh-CN" sz="2400" dirty="0" smtClean="0"/>
          </a:p>
          <a:p>
            <a:pPr marL="0" indent="0">
              <a:buNone/>
            </a:pPr>
            <a:r>
              <a:rPr lang="zh-CN" altLang="zh-CN" sz="2400" dirty="0" smtClean="0"/>
              <a:t>资源的场景，对资源访问的共享数量</a:t>
            </a:r>
            <a:endParaRPr lang="en-US" altLang="zh-CN" sz="2400" dirty="0" smtClean="0"/>
          </a:p>
          <a:p>
            <a:pPr marL="0" indent="0">
              <a:buNone/>
            </a:pPr>
            <a:r>
              <a:rPr lang="zh-CN" altLang="zh-CN" sz="2400" dirty="0" smtClean="0"/>
              <a:t>和使用应尽可能最小化。 </a:t>
            </a:r>
            <a:r>
              <a:rPr lang="en-US" altLang="zh-CN" sz="2400" b="0" dirty="0" smtClean="0"/>
              <a:t>		</a:t>
            </a:r>
          </a:p>
          <a:p>
            <a:pPr>
              <a:buNone/>
            </a:pPr>
            <a:r>
              <a:rPr lang="en-US" altLang="zh-CN" sz="2000" b="0" dirty="0" smtClean="0"/>
              <a:t>		</a:t>
            </a:r>
            <a:endParaRPr lang="zh-CN" altLang="en-US" b="0" dirty="0"/>
          </a:p>
        </p:txBody>
      </p:sp>
      <p:sp>
        <p:nvSpPr>
          <p:cNvPr id="5"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32</a:t>
            </a:fld>
            <a:endParaRPr lang="en-GB" dirty="0">
              <a:latin typeface="+mn-ea"/>
              <a:ea typeface="+mn-ea"/>
            </a:endParaRPr>
          </a:p>
        </p:txBody>
      </p:sp>
      <p:pic>
        <p:nvPicPr>
          <p:cNvPr id="6" name="Picture 2"/>
          <p:cNvPicPr>
            <a:picLocks noChangeAspect="1" noChangeArrowheads="1"/>
          </p:cNvPicPr>
          <p:nvPr/>
        </p:nvPicPr>
        <p:blipFill>
          <a:blip r:embed="rId3" cstate="print"/>
          <a:srcRect/>
          <a:stretch>
            <a:fillRect/>
          </a:stretch>
        </p:blipFill>
        <p:spPr bwMode="auto">
          <a:xfrm>
            <a:off x="5616688" y="577098"/>
            <a:ext cx="3059768" cy="2923910"/>
          </a:xfrm>
          <a:prstGeom prst="rect">
            <a:avLst/>
          </a:prstGeom>
          <a:noFill/>
          <a:ln w="9525">
            <a:noFill/>
            <a:miter lim="800000"/>
            <a:headEnd/>
            <a:tailEnd/>
          </a:ln>
        </p:spPr>
      </p:pic>
      <p:sp>
        <p:nvSpPr>
          <p:cNvPr id="8" name="矩形 7"/>
          <p:cNvSpPr/>
          <p:nvPr/>
        </p:nvSpPr>
        <p:spPr>
          <a:xfrm>
            <a:off x="3995936" y="3318083"/>
            <a:ext cx="4464496" cy="83099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zh-CN" altLang="zh-CN" sz="480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ea typeface="微软雅黑" pitchFamily="34" charset="-122"/>
              </a:rPr>
              <a:t>共享</a:t>
            </a:r>
            <a:r>
              <a:rPr lang="en-US" altLang="zh-CN" sz="480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ea typeface="微软雅黑" pitchFamily="34" charset="-122"/>
              </a:rPr>
              <a:t> </a:t>
            </a:r>
            <a:r>
              <a:rPr lang="zh-CN" altLang="en-US" sz="280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ea typeface="微软雅黑" pitchFamily="34" charset="-122"/>
              </a:rPr>
              <a:t>连接越少越安全</a:t>
            </a:r>
            <a:endParaRPr lang="zh-CN" altLang="en-US" sz="28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ea typeface="微软雅黑" pitchFamily="34" charset="-122"/>
            </a:endParaRPr>
          </a:p>
        </p:txBody>
      </p:sp>
      <p:sp>
        <p:nvSpPr>
          <p:cNvPr id="10" name="矩形 9"/>
          <p:cNvSpPr/>
          <p:nvPr/>
        </p:nvSpPr>
        <p:spPr>
          <a:xfrm>
            <a:off x="755576" y="4121498"/>
            <a:ext cx="7776344" cy="2262158"/>
          </a:xfrm>
          <a:prstGeom prst="rect">
            <a:avLst/>
          </a:prstGeom>
        </p:spPr>
        <p:txBody>
          <a:bodyPr wrap="square">
            <a:spAutoFit/>
          </a:bodyPr>
          <a:lstStyle/>
          <a:p>
            <a:pPr marL="534988" indent="-534988" algn="l">
              <a:lnSpc>
                <a:spcPct val="150000"/>
              </a:lnSpc>
              <a:buNone/>
            </a:pPr>
            <a:r>
              <a:rPr lang="en-US" altLang="zh-CN" sz="2000" b="0" dirty="0" smtClean="0">
                <a:latin typeface="微软雅黑" pitchFamily="34" charset="-122"/>
                <a:ea typeface="微软雅黑" pitchFamily="34" charset="-122"/>
              </a:rPr>
              <a:t>①</a:t>
            </a:r>
            <a:r>
              <a:rPr lang="zh-CN" altLang="en-US" sz="2000" b="0" dirty="0" smtClean="0">
                <a:latin typeface="微软雅黑" pitchFamily="34" charset="-122"/>
                <a:ea typeface="微软雅黑" pitchFamily="34" charset="-122"/>
              </a:rPr>
              <a:t>、共享对象提供了信息流和无意的相互作用的潜在危险通道，尽量避免提供多个对象共享同一资源的场景。</a:t>
            </a:r>
            <a:endParaRPr lang="en-US" altLang="zh-CN" sz="2000" b="0" dirty="0" smtClean="0">
              <a:latin typeface="微软雅黑" pitchFamily="34" charset="-122"/>
              <a:ea typeface="微软雅黑" pitchFamily="34" charset="-122"/>
            </a:endParaRPr>
          </a:p>
          <a:p>
            <a:pPr marL="534988" indent="-534988" algn="l">
              <a:lnSpc>
                <a:spcPct val="150000"/>
              </a:lnSpc>
              <a:buNone/>
            </a:pPr>
            <a:r>
              <a:rPr lang="en-US" altLang="zh-CN" sz="2000" b="0" dirty="0" smtClean="0">
                <a:latin typeface="微软雅黑" pitchFamily="34" charset="-122"/>
                <a:ea typeface="微软雅黑" pitchFamily="34" charset="-122"/>
              </a:rPr>
              <a:t>②</a:t>
            </a:r>
            <a:r>
              <a:rPr lang="zh-CN" altLang="en-US" sz="2000" b="0" dirty="0" smtClean="0">
                <a:latin typeface="微软雅黑" pitchFamily="34" charset="-122"/>
                <a:ea typeface="微软雅黑" pitchFamily="34" charset="-122"/>
              </a:rPr>
              <a:t>、如果一个或者多个对象不满意共享机制提供的服务，那他们可以选择根本不用共享机制，以免被其他对象的</a:t>
            </a:r>
            <a:r>
              <a:rPr lang="en-US" altLang="zh-CN" sz="2000" b="0" dirty="0" smtClean="0">
                <a:latin typeface="微软雅黑" pitchFamily="34" charset="-122"/>
                <a:ea typeface="微软雅黑" pitchFamily="34" charset="-122"/>
              </a:rPr>
              <a:t>BUG</a:t>
            </a:r>
            <a:r>
              <a:rPr lang="zh-CN" altLang="en-US" sz="2000" b="0" dirty="0" smtClean="0">
                <a:latin typeface="微软雅黑" pitchFamily="34" charset="-122"/>
                <a:ea typeface="微软雅黑" pitchFamily="34" charset="-122"/>
              </a:rPr>
              <a:t>间接攻击到。</a:t>
            </a:r>
          </a:p>
          <a:p>
            <a:pPr marL="534988" indent="-534988">
              <a:lnSpc>
                <a:spcPct val="150000"/>
              </a:lnSpc>
              <a:buNone/>
            </a:pPr>
            <a:endParaRPr lang="zh-CN" altLang="en-US" b="0" dirty="0"/>
          </a:p>
        </p:txBody>
      </p:sp>
      <p:sp>
        <p:nvSpPr>
          <p:cNvPr id="11" name="燕尾形 10"/>
          <p:cNvSpPr/>
          <p:nvPr/>
        </p:nvSpPr>
        <p:spPr bwMode="auto">
          <a:xfrm>
            <a:off x="502977" y="1070450"/>
            <a:ext cx="4933119" cy="558350"/>
          </a:xfrm>
          <a:prstGeom prst="chevron">
            <a:avLst/>
          </a:prstGeom>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a:buNone/>
            </a:pPr>
            <a:r>
              <a:rPr lang="en-US" altLang="zh-CN" sz="2400" dirty="0" smtClean="0">
                <a:solidFill>
                  <a:schemeClr val="tx1"/>
                </a:solidFill>
              </a:rPr>
              <a:t>Least Common Mechanism</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170EE71-EB0E-45EB-A8D4-1CCBDD8D0959}" type="slidenum">
              <a:rPr lang="de-DE" altLang="zh-CN" smtClean="0">
                <a:solidFill>
                  <a:srgbClr val="000000"/>
                </a:solidFill>
              </a:rPr>
              <a:pPr>
                <a:defRPr/>
              </a:pPr>
              <a:t>33</a:t>
            </a:fld>
            <a:endParaRPr lang="en-GB" altLang="zh-CN">
              <a:solidFill>
                <a:srgbClr val="000000"/>
              </a:solidFill>
            </a:endParaRPr>
          </a:p>
        </p:txBody>
      </p:sp>
      <p:sp>
        <p:nvSpPr>
          <p:cNvPr id="15" name="TextBox 67"/>
          <p:cNvSpPr txBox="1">
            <a:spLocks noChangeArrowheads="1"/>
          </p:cNvSpPr>
          <p:nvPr/>
        </p:nvSpPr>
        <p:spPr bwMode="auto">
          <a:xfrm>
            <a:off x="502097" y="1340768"/>
            <a:ext cx="5893570" cy="923330"/>
          </a:xfrm>
          <a:prstGeom prst="rect">
            <a:avLst/>
          </a:prstGeom>
          <a:noFill/>
          <a:ln w="9525">
            <a:solidFill>
              <a:schemeClr val="accent6">
                <a:lumMod val="20000"/>
                <a:lumOff val="80000"/>
              </a:schemeClr>
            </a:solidFill>
            <a:miter lim="800000"/>
            <a:headEnd/>
            <a:tailEnd/>
          </a:ln>
        </p:spPr>
        <p:txBody>
          <a:bodyPr wrap="square">
            <a:spAutoFit/>
          </a:bodyPr>
          <a:lstStyle/>
          <a:p>
            <a:pPr indent="452438" algn="l"/>
            <a:r>
              <a:rPr lang="zh-CN" altLang="zh-CN" sz="1800" b="0" dirty="0" smtClean="0">
                <a:solidFill>
                  <a:srgbClr val="000000"/>
                </a:solidFill>
                <a:latin typeface="微软雅黑" pitchFamily="34" charset="-122"/>
                <a:ea typeface="微软雅黑" pitchFamily="34" charset="-122"/>
              </a:rPr>
              <a:t>某产品有</a:t>
            </a:r>
            <a:r>
              <a:rPr lang="en-US" altLang="zh-CN" sz="1800" b="0" dirty="0" smtClean="0">
                <a:solidFill>
                  <a:srgbClr val="000000"/>
                </a:solidFill>
                <a:latin typeface="微软雅黑" pitchFamily="34" charset="-122"/>
                <a:ea typeface="微软雅黑" pitchFamily="34" charset="-122"/>
              </a:rPr>
              <a:t>4</a:t>
            </a:r>
            <a:r>
              <a:rPr lang="zh-CN" altLang="zh-CN" sz="1800" b="0" dirty="0" smtClean="0">
                <a:solidFill>
                  <a:srgbClr val="000000"/>
                </a:solidFill>
                <a:latin typeface="微软雅黑" pitchFamily="34" charset="-122"/>
                <a:ea typeface="微软雅黑" pitchFamily="34" charset="-122"/>
              </a:rPr>
              <a:t>个进程，同时使用一片共享内存。共享内存中存放着一些产品用户的敏感信息，这样设计的目的初衷是为了</a:t>
            </a:r>
            <a:r>
              <a:rPr lang="en-US" altLang="zh-CN" sz="1800" b="0" dirty="0" smtClean="0">
                <a:solidFill>
                  <a:srgbClr val="000000"/>
                </a:solidFill>
                <a:latin typeface="微软雅黑" pitchFamily="34" charset="-122"/>
                <a:ea typeface="微软雅黑" pitchFamily="34" charset="-122"/>
              </a:rPr>
              <a:t>4</a:t>
            </a:r>
            <a:r>
              <a:rPr lang="zh-CN" altLang="zh-CN" sz="1800" b="0" dirty="0" smtClean="0">
                <a:solidFill>
                  <a:srgbClr val="000000"/>
                </a:solidFill>
                <a:latin typeface="微软雅黑" pitchFamily="34" charset="-122"/>
                <a:ea typeface="微软雅黑" pitchFamily="34" charset="-122"/>
              </a:rPr>
              <a:t>个进程都能方便快捷的访问和读取这些信息。</a:t>
            </a:r>
          </a:p>
        </p:txBody>
      </p:sp>
      <p:sp>
        <p:nvSpPr>
          <p:cNvPr id="20" name="矩形 19"/>
          <p:cNvSpPr/>
          <p:nvPr/>
        </p:nvSpPr>
        <p:spPr>
          <a:xfrm>
            <a:off x="539552" y="549841"/>
            <a:ext cx="3147016" cy="430887"/>
          </a:xfrm>
          <a:prstGeom prst="rect">
            <a:avLst/>
          </a:prstGeom>
          <a:noFill/>
        </p:spPr>
        <p:txBody>
          <a:bodyPr wrap="none" lIns="91440" tIns="45720" rIns="91440" bIns="45720">
            <a:spAutoFit/>
          </a:bodyPr>
          <a:lstStyle/>
          <a:p>
            <a:pPr algn="ctr"/>
            <a:r>
              <a:rPr lang="zh-CN" altLang="en-US" sz="2200" b="1" dirty="0" smtClean="0">
                <a:solidFill>
                  <a:srgbClr val="C00000"/>
                </a:solidFill>
                <a:latin typeface="Times New Roman" pitchFamily="18" charset="0"/>
                <a:ea typeface="华文细黑" pitchFamily="2" charset="-122"/>
              </a:rPr>
              <a:t>案例 </a:t>
            </a:r>
            <a:r>
              <a:rPr lang="en-US" altLang="zh-CN" sz="2200" dirty="0" smtClean="0">
                <a:solidFill>
                  <a:srgbClr val="C00000"/>
                </a:solidFill>
                <a:latin typeface="Times New Roman" pitchFamily="18" charset="0"/>
                <a:ea typeface="华文细黑" pitchFamily="2" charset="-122"/>
              </a:rPr>
              <a:t>1</a:t>
            </a:r>
            <a:r>
              <a:rPr lang="en-US" altLang="zh-CN" sz="2200" b="1" dirty="0" smtClean="0">
                <a:solidFill>
                  <a:srgbClr val="C00000"/>
                </a:solidFill>
                <a:latin typeface="Times New Roman" pitchFamily="18" charset="0"/>
                <a:ea typeface="华文细黑" pitchFamily="2" charset="-122"/>
              </a:rPr>
              <a:t>   </a:t>
            </a:r>
            <a:r>
              <a:rPr lang="zh-CN" altLang="en-US" sz="2200" b="1" dirty="0" smtClean="0">
                <a:solidFill>
                  <a:srgbClr val="C00000"/>
                </a:solidFill>
                <a:latin typeface="Times New Roman" pitchFamily="18" charset="0"/>
                <a:ea typeface="华文细黑" pitchFamily="2" charset="-122"/>
              </a:rPr>
              <a:t>共享内存最小化</a:t>
            </a:r>
          </a:p>
        </p:txBody>
      </p:sp>
      <p:pic>
        <p:nvPicPr>
          <p:cNvPr id="365570" name="Picture 2"/>
          <p:cNvPicPr>
            <a:picLocks noChangeAspect="1" noChangeArrowheads="1"/>
          </p:cNvPicPr>
          <p:nvPr/>
        </p:nvPicPr>
        <p:blipFill>
          <a:blip r:embed="rId3" cstate="print"/>
          <a:srcRect/>
          <a:stretch>
            <a:fillRect/>
          </a:stretch>
        </p:blipFill>
        <p:spPr bwMode="auto">
          <a:xfrm>
            <a:off x="683568" y="3702928"/>
            <a:ext cx="7501953" cy="2462376"/>
          </a:xfrm>
          <a:prstGeom prst="rect">
            <a:avLst/>
          </a:prstGeom>
          <a:noFill/>
          <a:ln w="9525">
            <a:noFill/>
            <a:miter lim="800000"/>
            <a:headEnd/>
            <a:tailEnd/>
          </a:ln>
        </p:spPr>
      </p:pic>
      <p:sp>
        <p:nvSpPr>
          <p:cNvPr id="10" name="矩形 9"/>
          <p:cNvSpPr/>
          <p:nvPr/>
        </p:nvSpPr>
        <p:spPr>
          <a:xfrm>
            <a:off x="7163995" y="4653136"/>
            <a:ext cx="1261884" cy="523220"/>
          </a:xfrm>
          <a:prstGeom prst="rect">
            <a:avLst/>
          </a:prstGeom>
        </p:spPr>
        <p:txBody>
          <a:bodyPr wrap="none">
            <a:spAutoFit/>
          </a:bodyPr>
          <a:lstStyle/>
          <a:p>
            <a:r>
              <a:rPr lang="zh-CN" altLang="en-US" dirty="0" smtClean="0">
                <a:solidFill>
                  <a:srgbClr val="C00000"/>
                </a:solidFill>
                <a:latin typeface="Times New Roman" pitchFamily="18" charset="0"/>
                <a:ea typeface="华文细黑" pitchFamily="2" charset="-122"/>
              </a:rPr>
              <a:t>隔离不安全的</a:t>
            </a:r>
            <a:endParaRPr lang="en-US" altLang="zh-CN" dirty="0" smtClean="0">
              <a:solidFill>
                <a:srgbClr val="C00000"/>
              </a:solidFill>
              <a:latin typeface="Times New Roman" pitchFamily="18" charset="0"/>
              <a:ea typeface="华文细黑" pitchFamily="2" charset="-122"/>
            </a:endParaRPr>
          </a:p>
          <a:p>
            <a:r>
              <a:rPr lang="zh-CN" altLang="en-US" dirty="0" smtClean="0">
                <a:solidFill>
                  <a:srgbClr val="C00000"/>
                </a:solidFill>
                <a:latin typeface="Times New Roman" pitchFamily="18" charset="0"/>
                <a:ea typeface="华文细黑" pitchFamily="2" charset="-122"/>
              </a:rPr>
              <a:t>共享内存对象</a:t>
            </a:r>
          </a:p>
        </p:txBody>
      </p:sp>
      <p:pic>
        <p:nvPicPr>
          <p:cNvPr id="12" name="图片 1" descr="合作2"/>
          <p:cNvPicPr>
            <a:picLocks noGrp="1" noChangeAspect="1"/>
          </p:cNvPicPr>
          <p:nvPr isPhoto="1"/>
        </p:nvPicPr>
        <p:blipFill>
          <a:blip r:embed="rId4" cstate="print"/>
          <a:srcRect/>
          <a:stretch>
            <a:fillRect/>
          </a:stretch>
        </p:blipFill>
        <p:spPr bwMode="auto">
          <a:xfrm>
            <a:off x="6444208" y="116632"/>
            <a:ext cx="2410524" cy="2410524"/>
          </a:xfrm>
          <a:prstGeom prst="rect">
            <a:avLst/>
          </a:prstGeom>
          <a:noFill/>
          <a:ln w="9525">
            <a:noFill/>
            <a:miter lim="800000"/>
            <a:headEnd/>
            <a:tailEnd/>
          </a:ln>
        </p:spPr>
      </p:pic>
      <p:sp>
        <p:nvSpPr>
          <p:cNvPr id="13" name="矩形 12"/>
          <p:cNvSpPr/>
          <p:nvPr/>
        </p:nvSpPr>
        <p:spPr>
          <a:xfrm>
            <a:off x="502097" y="2564904"/>
            <a:ext cx="7886327" cy="1200329"/>
          </a:xfrm>
          <a:prstGeom prst="rect">
            <a:avLst/>
          </a:prstGeom>
        </p:spPr>
        <p:txBody>
          <a:bodyPr wrap="square">
            <a:spAutoFit/>
          </a:bodyPr>
          <a:lstStyle/>
          <a:p>
            <a:pPr indent="452438" algn="l"/>
            <a:r>
              <a:rPr lang="zh-CN" altLang="zh-CN" sz="1800" b="0" dirty="0" smtClean="0">
                <a:solidFill>
                  <a:srgbClr val="000000"/>
                </a:solidFill>
                <a:latin typeface="微软雅黑" pitchFamily="34" charset="-122"/>
                <a:ea typeface="微软雅黑" pitchFamily="34" charset="-122"/>
              </a:rPr>
              <a:t>这</a:t>
            </a:r>
            <a:r>
              <a:rPr lang="en-US" altLang="zh-CN" sz="1800" b="0" dirty="0" smtClean="0">
                <a:solidFill>
                  <a:srgbClr val="000000"/>
                </a:solidFill>
                <a:latin typeface="微软雅黑" pitchFamily="34" charset="-122"/>
                <a:ea typeface="微软雅黑" pitchFamily="34" charset="-122"/>
              </a:rPr>
              <a:t>4</a:t>
            </a:r>
            <a:r>
              <a:rPr lang="zh-CN" altLang="zh-CN" sz="1800" b="0" dirty="0" smtClean="0">
                <a:solidFill>
                  <a:srgbClr val="000000"/>
                </a:solidFill>
                <a:latin typeface="微软雅黑" pitchFamily="34" charset="-122"/>
                <a:ea typeface="微软雅黑" pitchFamily="34" charset="-122"/>
              </a:rPr>
              <a:t>个进程中，</a:t>
            </a:r>
            <a:r>
              <a:rPr lang="en-US" altLang="zh-CN" sz="1800" b="0" dirty="0" smtClean="0">
                <a:solidFill>
                  <a:srgbClr val="000000"/>
                </a:solidFill>
                <a:latin typeface="微软雅黑" pitchFamily="34" charset="-122"/>
                <a:ea typeface="微软雅黑" pitchFamily="34" charset="-122"/>
              </a:rPr>
              <a:t>3</a:t>
            </a:r>
            <a:r>
              <a:rPr lang="zh-CN" altLang="zh-CN" sz="1800" b="0" dirty="0" smtClean="0">
                <a:solidFill>
                  <a:srgbClr val="000000"/>
                </a:solidFill>
                <a:latin typeface="微软雅黑" pitchFamily="34" charset="-122"/>
                <a:ea typeface="微软雅黑" pitchFamily="34" charset="-122"/>
              </a:rPr>
              <a:t>个是处理服务器内部事务的，不直接处理外部连接请求；但另一个进程是直接面对外部客户请求处理的，该进程自身存在一个缓冲区溢出</a:t>
            </a:r>
            <a:r>
              <a:rPr lang="en-US" altLang="zh-CN" sz="1800" b="0" dirty="0" smtClean="0">
                <a:solidFill>
                  <a:srgbClr val="000000"/>
                </a:solidFill>
                <a:latin typeface="微软雅黑" pitchFamily="34" charset="-122"/>
                <a:ea typeface="微软雅黑" pitchFamily="34" charset="-122"/>
              </a:rPr>
              <a:t>BUG</a:t>
            </a:r>
            <a:r>
              <a:rPr lang="zh-CN" altLang="zh-CN" sz="1800" b="0" dirty="0" smtClean="0">
                <a:solidFill>
                  <a:srgbClr val="000000"/>
                </a:solidFill>
                <a:latin typeface="微软雅黑" pitchFamily="34" charset="-122"/>
                <a:ea typeface="微软雅黑" pitchFamily="34" charset="-122"/>
              </a:rPr>
              <a:t>，这就可能给外部攻击者以可趁之机，进而能够获取到共享内存中的敏感信息。</a:t>
            </a:r>
            <a:endParaRPr lang="en-US" altLang="zh-CN" sz="1800" b="0" dirty="0" smtClean="0">
              <a:solidFill>
                <a:srgbClr val="00000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 descr="刷墙6.jpg"/>
          <p:cNvPicPr>
            <a:picLocks noGrp="1" noChangeAspect="1"/>
          </p:cNvPicPr>
          <p:nvPr isPhoto="1"/>
        </p:nvPicPr>
        <p:blipFill>
          <a:blip r:embed="rId3" cstate="print"/>
          <a:srcRect/>
          <a:stretch>
            <a:fillRect/>
          </a:stretch>
        </p:blipFill>
        <p:spPr bwMode="auto">
          <a:xfrm>
            <a:off x="6372200" y="17621"/>
            <a:ext cx="2376264" cy="1782198"/>
          </a:xfrm>
          <a:prstGeom prst="rect">
            <a:avLst/>
          </a:prstGeom>
          <a:noFill/>
          <a:ln w="9525">
            <a:noFill/>
            <a:miter lim="800000"/>
            <a:headEnd/>
            <a:tailEnd/>
          </a:ln>
        </p:spPr>
      </p:pic>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170EE71-EB0E-45EB-A8D4-1CCBDD8D0959}" type="slidenum">
              <a:rPr lang="de-DE" altLang="zh-CN" smtClean="0">
                <a:solidFill>
                  <a:srgbClr val="000000"/>
                </a:solidFill>
              </a:rPr>
              <a:pPr>
                <a:defRPr/>
              </a:pPr>
              <a:t>34</a:t>
            </a:fld>
            <a:endParaRPr lang="en-GB" altLang="zh-CN">
              <a:solidFill>
                <a:srgbClr val="000000"/>
              </a:solidFill>
            </a:endParaRPr>
          </a:p>
        </p:txBody>
      </p:sp>
      <p:sp>
        <p:nvSpPr>
          <p:cNvPr id="20" name="矩形 19"/>
          <p:cNvSpPr/>
          <p:nvPr/>
        </p:nvSpPr>
        <p:spPr>
          <a:xfrm>
            <a:off x="452294" y="549841"/>
            <a:ext cx="4839786" cy="430887"/>
          </a:xfrm>
          <a:prstGeom prst="rect">
            <a:avLst/>
          </a:prstGeom>
          <a:noFill/>
        </p:spPr>
        <p:txBody>
          <a:bodyPr wrap="none" lIns="91440" tIns="45720" rIns="91440" bIns="45720">
            <a:spAutoFit/>
          </a:bodyPr>
          <a:lstStyle/>
          <a:p>
            <a:pPr algn="ctr"/>
            <a:r>
              <a:rPr lang="zh-CN" altLang="en-US" sz="2200" b="1" dirty="0" smtClean="0">
                <a:solidFill>
                  <a:srgbClr val="C00000"/>
                </a:solidFill>
                <a:latin typeface="Times New Roman" pitchFamily="18" charset="0"/>
                <a:ea typeface="华文细黑" pitchFamily="2" charset="-122"/>
              </a:rPr>
              <a:t>案例 </a:t>
            </a:r>
            <a:r>
              <a:rPr lang="en-US" altLang="zh-CN" sz="2200" dirty="0" smtClean="0">
                <a:solidFill>
                  <a:srgbClr val="C00000"/>
                </a:solidFill>
                <a:latin typeface="Times New Roman" pitchFamily="18" charset="0"/>
                <a:ea typeface="华文细黑" pitchFamily="2" charset="-122"/>
              </a:rPr>
              <a:t>2</a:t>
            </a:r>
            <a:r>
              <a:rPr lang="zh-CN" altLang="en-US" sz="2200" b="1" dirty="0" smtClean="0">
                <a:solidFill>
                  <a:srgbClr val="C00000"/>
                </a:solidFill>
                <a:latin typeface="Times New Roman" pitchFamily="18" charset="0"/>
                <a:ea typeface="华文细黑" pitchFamily="2" charset="-122"/>
              </a:rPr>
              <a:t>   三面隔离</a:t>
            </a:r>
            <a:r>
              <a:rPr lang="en-US" altLang="zh-CN" sz="2200" dirty="0" smtClean="0">
                <a:solidFill>
                  <a:srgbClr val="C00000"/>
                </a:solidFill>
                <a:latin typeface="Times New Roman" pitchFamily="18" charset="0"/>
                <a:ea typeface="华文细黑" pitchFamily="2" charset="-122"/>
              </a:rPr>
              <a:t>——</a:t>
            </a:r>
            <a:r>
              <a:rPr lang="zh-CN" altLang="en-US" sz="2200" dirty="0" smtClean="0">
                <a:solidFill>
                  <a:srgbClr val="C00000"/>
                </a:solidFill>
                <a:latin typeface="Times New Roman" pitchFamily="18" charset="0"/>
                <a:ea typeface="华文细黑" pitchFamily="2" charset="-122"/>
              </a:rPr>
              <a:t>端口绑定最小化</a:t>
            </a:r>
            <a:endParaRPr lang="zh-CN" altLang="en-US" sz="2200" b="1" dirty="0" smtClean="0">
              <a:solidFill>
                <a:srgbClr val="C00000"/>
              </a:solidFill>
              <a:latin typeface="Times New Roman" pitchFamily="18" charset="0"/>
              <a:ea typeface="华文细黑" pitchFamily="2" charset="-122"/>
            </a:endParaRPr>
          </a:p>
        </p:txBody>
      </p:sp>
      <p:pic>
        <p:nvPicPr>
          <p:cNvPr id="365571" name="对象 1"/>
          <p:cNvPicPr>
            <a:picLocks noChangeArrowheads="1"/>
          </p:cNvPicPr>
          <p:nvPr/>
        </p:nvPicPr>
        <p:blipFill>
          <a:blip r:embed="rId4" cstate="print"/>
          <a:srcRect l="-220" b="-249"/>
          <a:stretch>
            <a:fillRect/>
          </a:stretch>
        </p:blipFill>
        <p:spPr bwMode="auto">
          <a:xfrm>
            <a:off x="795407" y="2996952"/>
            <a:ext cx="7665025" cy="3312368"/>
          </a:xfrm>
          <a:prstGeom prst="rect">
            <a:avLst/>
          </a:prstGeom>
          <a:noFill/>
          <a:ln w="9525">
            <a:noFill/>
            <a:miter lim="800000"/>
            <a:headEnd/>
            <a:tailEnd/>
          </a:ln>
        </p:spPr>
      </p:pic>
      <p:sp>
        <p:nvSpPr>
          <p:cNvPr id="12" name="矩形 11"/>
          <p:cNvSpPr/>
          <p:nvPr/>
        </p:nvSpPr>
        <p:spPr>
          <a:xfrm>
            <a:off x="451574" y="1447616"/>
            <a:ext cx="8080866" cy="1754326"/>
          </a:xfrm>
          <a:prstGeom prst="rect">
            <a:avLst/>
          </a:prstGeom>
        </p:spPr>
        <p:txBody>
          <a:bodyPr wrap="square">
            <a:spAutoFit/>
          </a:bodyPr>
          <a:lstStyle/>
          <a:p>
            <a:pPr indent="446088" algn="l"/>
            <a:r>
              <a:rPr lang="zh-CN" altLang="zh-CN" sz="1800" b="0" dirty="0" smtClean="0">
                <a:solidFill>
                  <a:srgbClr val="000000"/>
                </a:solidFill>
                <a:latin typeface="微软雅黑" pitchFamily="34" charset="-122"/>
                <a:ea typeface="微软雅黑" pitchFamily="34" charset="-122"/>
              </a:rPr>
              <a:t>某产品一个操作维护系统，使用了某个协议，该协议本来只需要在管理面开放</a:t>
            </a:r>
            <a:r>
              <a:rPr lang="zh-CN" altLang="en-US" sz="1800" b="0" dirty="0" smtClean="0">
                <a:solidFill>
                  <a:srgbClr val="000000"/>
                </a:solidFill>
                <a:latin typeface="微软雅黑" pitchFamily="34" charset="-122"/>
                <a:ea typeface="微软雅黑" pitchFamily="34" charset="-122"/>
              </a:rPr>
              <a:t>。</a:t>
            </a:r>
            <a:r>
              <a:rPr lang="zh-CN" altLang="zh-CN" sz="1800" b="0" dirty="0" smtClean="0">
                <a:solidFill>
                  <a:srgbClr val="000000"/>
                </a:solidFill>
                <a:latin typeface="微软雅黑" pitchFamily="34" charset="-122"/>
                <a:ea typeface="微软雅黑" pitchFamily="34" charset="-122"/>
              </a:rPr>
              <a:t>但在绑定该协议时，将端口绑定在</a:t>
            </a:r>
            <a:r>
              <a:rPr lang="en-US" altLang="zh-CN" sz="1800" b="0" dirty="0" smtClean="0">
                <a:solidFill>
                  <a:srgbClr val="000000"/>
                </a:solidFill>
                <a:latin typeface="微软雅黑" pitchFamily="34" charset="-122"/>
                <a:ea typeface="微软雅黑" pitchFamily="34" charset="-122"/>
              </a:rPr>
              <a:t>0.0.0.0</a:t>
            </a:r>
            <a:r>
              <a:rPr lang="zh-CN" altLang="zh-CN" sz="1800" b="0" dirty="0" smtClean="0">
                <a:solidFill>
                  <a:srgbClr val="000000"/>
                </a:solidFill>
                <a:latin typeface="微软雅黑" pitchFamily="34" charset="-122"/>
                <a:ea typeface="微软雅黑" pitchFamily="34" charset="-122"/>
              </a:rPr>
              <a:t>地址上，没绑定在适当的管理面</a:t>
            </a:r>
            <a:r>
              <a:rPr lang="en-US" altLang="zh-CN" sz="1800" b="0" dirty="0" smtClean="0">
                <a:solidFill>
                  <a:srgbClr val="000000"/>
                </a:solidFill>
                <a:latin typeface="微软雅黑" pitchFamily="34" charset="-122"/>
                <a:ea typeface="微软雅黑" pitchFamily="34" charset="-122"/>
              </a:rPr>
              <a:t>IP</a:t>
            </a:r>
            <a:r>
              <a:rPr lang="zh-CN" altLang="zh-CN" sz="1800" b="0" dirty="0" smtClean="0">
                <a:solidFill>
                  <a:srgbClr val="000000"/>
                </a:solidFill>
                <a:latin typeface="微软雅黑" pitchFamily="34" charset="-122"/>
                <a:ea typeface="微软雅黑" pitchFamily="34" charset="-122"/>
              </a:rPr>
              <a:t>上，导致的其它平面上也能看到此端口，造成了该服务被全局监听。</a:t>
            </a:r>
            <a:endParaRPr lang="en-US" altLang="zh-CN" sz="1800" b="0" dirty="0" smtClean="0">
              <a:solidFill>
                <a:srgbClr val="000000"/>
              </a:solidFill>
              <a:latin typeface="微软雅黑" pitchFamily="34" charset="-122"/>
              <a:ea typeface="微软雅黑" pitchFamily="34" charset="-122"/>
            </a:endParaRPr>
          </a:p>
          <a:p>
            <a:pPr indent="446088" algn="l"/>
            <a:r>
              <a:rPr lang="zh-CN" altLang="zh-CN" sz="1800" b="0" dirty="0" smtClean="0">
                <a:solidFill>
                  <a:srgbClr val="000000"/>
                </a:solidFill>
                <a:latin typeface="微软雅黑" pitchFamily="34" charset="-122"/>
                <a:ea typeface="微软雅黑" pitchFamily="34" charset="-122"/>
              </a:rPr>
              <a:t>我们知道端口绑定的</a:t>
            </a:r>
            <a:r>
              <a:rPr lang="en-US" altLang="zh-CN" sz="1800" b="0" dirty="0" smtClean="0">
                <a:solidFill>
                  <a:srgbClr val="000000"/>
                </a:solidFill>
                <a:latin typeface="微软雅黑" pitchFamily="34" charset="-122"/>
                <a:ea typeface="微软雅黑" pitchFamily="34" charset="-122"/>
              </a:rPr>
              <a:t>IP</a:t>
            </a:r>
            <a:r>
              <a:rPr lang="zh-CN" altLang="zh-CN" sz="1800" b="0" dirty="0" smtClean="0">
                <a:solidFill>
                  <a:srgbClr val="000000"/>
                </a:solidFill>
                <a:latin typeface="微软雅黑" pitchFamily="34" charset="-122"/>
                <a:ea typeface="微软雅黑" pitchFamily="34" charset="-122"/>
              </a:rPr>
              <a:t>范围越大，对外暴露的攻击面就越多，所以这样做是十分危险的，也是违反“三面隔离”（管理面、控制面、用户面相互隔离）原则的。</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r>
              <a:rPr lang="de-DE" altLang="zh-CN" smtClean="0">
                <a:solidFill>
                  <a:srgbClr val="000000"/>
                </a:solidFill>
              </a:rPr>
              <a:t>Page </a:t>
            </a:r>
            <a:fld id="{5170EE71-EB0E-45EB-A8D4-1CCBDD8D0959}" type="slidenum">
              <a:rPr lang="de-DE" altLang="zh-CN" smtClean="0">
                <a:solidFill>
                  <a:srgbClr val="000000"/>
                </a:solidFill>
              </a:rPr>
              <a:pPr>
                <a:defRPr/>
              </a:pPr>
              <a:t>35</a:t>
            </a:fld>
            <a:endParaRPr lang="en-GB" altLang="zh-CN">
              <a:solidFill>
                <a:srgbClr val="000000"/>
              </a:solidFill>
            </a:endParaRPr>
          </a:p>
        </p:txBody>
      </p:sp>
      <p:sp>
        <p:nvSpPr>
          <p:cNvPr id="20" name="矩形 19"/>
          <p:cNvSpPr/>
          <p:nvPr/>
        </p:nvSpPr>
        <p:spPr>
          <a:xfrm>
            <a:off x="644067" y="404664"/>
            <a:ext cx="4142481" cy="430887"/>
          </a:xfrm>
          <a:prstGeom prst="rect">
            <a:avLst/>
          </a:prstGeom>
          <a:noFill/>
        </p:spPr>
        <p:txBody>
          <a:bodyPr wrap="none" lIns="91440" tIns="45720" rIns="91440" bIns="45720">
            <a:spAutoFit/>
          </a:bodyPr>
          <a:lstStyle/>
          <a:p>
            <a:pPr algn="l"/>
            <a:r>
              <a:rPr lang="zh-CN" altLang="en-US" sz="2200" b="1" dirty="0" smtClean="0">
                <a:solidFill>
                  <a:srgbClr val="C00000"/>
                </a:solidFill>
                <a:latin typeface="Times New Roman" pitchFamily="18" charset="0"/>
                <a:ea typeface="华文细黑" pitchFamily="2" charset="-122"/>
              </a:rPr>
              <a:t>案例</a:t>
            </a:r>
            <a:r>
              <a:rPr lang="en-US" altLang="zh-CN" sz="2200" dirty="0" smtClean="0">
                <a:solidFill>
                  <a:srgbClr val="C00000"/>
                </a:solidFill>
                <a:latin typeface="Times New Roman" pitchFamily="18" charset="0"/>
                <a:ea typeface="华文细黑" pitchFamily="2" charset="-122"/>
              </a:rPr>
              <a:t>3  </a:t>
            </a:r>
            <a:r>
              <a:rPr lang="en-US" altLang="zh-CN" sz="2200" b="1" dirty="0" smtClean="0">
                <a:solidFill>
                  <a:srgbClr val="C00000"/>
                </a:solidFill>
                <a:latin typeface="Times New Roman" pitchFamily="18" charset="0"/>
                <a:ea typeface="华文细黑" pitchFamily="2" charset="-122"/>
              </a:rPr>
              <a:t> </a:t>
            </a:r>
            <a:r>
              <a:rPr lang="zh-CN" altLang="en-US" sz="2200" b="1" dirty="0" smtClean="0">
                <a:solidFill>
                  <a:srgbClr val="C00000"/>
                </a:solidFill>
                <a:latin typeface="Times New Roman" pitchFamily="18" charset="0"/>
                <a:ea typeface="华文细黑" pitchFamily="2" charset="-122"/>
              </a:rPr>
              <a:t>减少连接，</a:t>
            </a:r>
            <a:r>
              <a:rPr lang="zh-CN" altLang="en-US" sz="2200" dirty="0" smtClean="0">
                <a:solidFill>
                  <a:srgbClr val="C00000"/>
                </a:solidFill>
                <a:latin typeface="Times New Roman" pitchFamily="18" charset="0"/>
                <a:ea typeface="华文细黑" pitchFamily="2" charset="-122"/>
              </a:rPr>
              <a:t>防御</a:t>
            </a:r>
            <a:r>
              <a:rPr lang="en-US" altLang="zh-CN" sz="2200" dirty="0" err="1" smtClean="0">
                <a:solidFill>
                  <a:srgbClr val="C00000"/>
                </a:solidFill>
                <a:latin typeface="Times New Roman" pitchFamily="18" charset="0"/>
                <a:ea typeface="华文细黑" pitchFamily="2" charset="-122"/>
              </a:rPr>
              <a:t>DoS</a:t>
            </a:r>
            <a:r>
              <a:rPr lang="zh-CN" altLang="en-US" sz="2200" dirty="0" smtClean="0">
                <a:solidFill>
                  <a:srgbClr val="C00000"/>
                </a:solidFill>
                <a:latin typeface="Times New Roman" pitchFamily="18" charset="0"/>
                <a:ea typeface="华文细黑" pitchFamily="2" charset="-122"/>
              </a:rPr>
              <a:t>攻击</a:t>
            </a:r>
            <a:endParaRPr lang="zh-CN" altLang="en-US" sz="2200" b="1" dirty="0" smtClean="0">
              <a:solidFill>
                <a:srgbClr val="C00000"/>
              </a:solidFill>
              <a:latin typeface="Times New Roman" pitchFamily="18" charset="0"/>
              <a:ea typeface="华文细黑" pitchFamily="2" charset="-122"/>
            </a:endParaRPr>
          </a:p>
        </p:txBody>
      </p:sp>
      <p:sp>
        <p:nvSpPr>
          <p:cNvPr id="6" name="TextBox 67"/>
          <p:cNvSpPr txBox="1">
            <a:spLocks noChangeArrowheads="1"/>
          </p:cNvSpPr>
          <p:nvPr/>
        </p:nvSpPr>
        <p:spPr bwMode="auto">
          <a:xfrm>
            <a:off x="755576" y="4221088"/>
            <a:ext cx="7776864" cy="2031325"/>
          </a:xfrm>
          <a:prstGeom prst="rect">
            <a:avLst/>
          </a:prstGeom>
          <a:noFill/>
          <a:ln w="9525">
            <a:solidFill>
              <a:schemeClr val="accent6">
                <a:lumMod val="20000"/>
                <a:lumOff val="80000"/>
              </a:schemeClr>
            </a:solidFill>
            <a:miter lim="800000"/>
            <a:headEnd/>
            <a:tailEnd/>
          </a:ln>
        </p:spPr>
        <p:txBody>
          <a:bodyPr wrap="square">
            <a:spAutoFit/>
          </a:bodyPr>
          <a:lstStyle/>
          <a:p>
            <a:pPr marL="342900" indent="-342900" algn="l">
              <a:buFont typeface="+mj-ea"/>
              <a:buAutoNum type="circleNumDbPlain"/>
            </a:pPr>
            <a:r>
              <a:rPr lang="zh-CN" altLang="zh-CN" sz="1800" b="0" dirty="0" smtClean="0">
                <a:solidFill>
                  <a:srgbClr val="000000"/>
                </a:solidFill>
                <a:latin typeface="微软雅黑" pitchFamily="34" charset="-122"/>
                <a:ea typeface="微软雅黑" pitchFamily="34" charset="-122"/>
              </a:rPr>
              <a:t>扩展访问列表是一种有效防御</a:t>
            </a:r>
            <a:r>
              <a:rPr lang="en-US" altLang="zh-CN" sz="1800" b="0" dirty="0" err="1" smtClean="0">
                <a:solidFill>
                  <a:srgbClr val="000000"/>
                </a:solidFill>
                <a:latin typeface="微软雅黑" pitchFamily="34" charset="-122"/>
                <a:ea typeface="微软雅黑" pitchFamily="34" charset="-122"/>
              </a:rPr>
              <a:t>DoS</a:t>
            </a:r>
            <a:r>
              <a:rPr lang="zh-CN" altLang="zh-CN" sz="1800" b="0" dirty="0" smtClean="0">
                <a:solidFill>
                  <a:srgbClr val="000000"/>
                </a:solidFill>
                <a:latin typeface="微软雅黑" pitchFamily="34" charset="-122"/>
                <a:ea typeface="微软雅黑" pitchFamily="34" charset="-122"/>
              </a:rPr>
              <a:t>攻击的手段。管理员可以适时的改变防火墙的访问列表配置内容，限制或者过滤这些来自黑客攻击者</a:t>
            </a:r>
            <a:r>
              <a:rPr lang="en-US" altLang="zh-CN" sz="1800" b="0" dirty="0" smtClean="0">
                <a:solidFill>
                  <a:srgbClr val="000000"/>
                </a:solidFill>
                <a:latin typeface="微软雅黑" pitchFamily="34" charset="-122"/>
                <a:ea typeface="微软雅黑" pitchFamily="34" charset="-122"/>
              </a:rPr>
              <a:t>IP</a:t>
            </a:r>
            <a:r>
              <a:rPr lang="zh-CN" altLang="zh-CN" sz="1800" b="0" dirty="0" smtClean="0">
                <a:solidFill>
                  <a:srgbClr val="000000"/>
                </a:solidFill>
                <a:latin typeface="微软雅黑" pitchFamily="34" charset="-122"/>
                <a:ea typeface="微软雅黑" pitchFamily="34" charset="-122"/>
              </a:rPr>
              <a:t>的请求消息包，从而达到阻止攻击源的目的。</a:t>
            </a:r>
            <a:endParaRPr lang="en-US" altLang="zh-CN" sz="1800" b="0" dirty="0" smtClean="0">
              <a:solidFill>
                <a:srgbClr val="000000"/>
              </a:solidFill>
              <a:latin typeface="微软雅黑" pitchFamily="34" charset="-122"/>
              <a:ea typeface="微软雅黑" pitchFamily="34" charset="-122"/>
            </a:endParaRPr>
          </a:p>
          <a:p>
            <a:pPr marL="342900" indent="-342900" algn="l">
              <a:buFont typeface="+mj-ea"/>
              <a:buAutoNum type="circleNumDbPlain"/>
            </a:pPr>
            <a:endParaRPr lang="zh-CN" altLang="zh-CN" sz="1800" b="0" dirty="0" smtClean="0">
              <a:solidFill>
                <a:srgbClr val="000000"/>
              </a:solidFill>
              <a:latin typeface="微软雅黑" pitchFamily="34" charset="-122"/>
              <a:ea typeface="微软雅黑" pitchFamily="34" charset="-122"/>
            </a:endParaRPr>
          </a:p>
          <a:p>
            <a:pPr marL="342900" indent="-342900" algn="l">
              <a:buFont typeface="+mj-ea"/>
              <a:buAutoNum type="circleNumDbPlain"/>
            </a:pPr>
            <a:r>
              <a:rPr lang="zh-CN" altLang="zh-CN" sz="1800" b="0" dirty="0" smtClean="0">
                <a:solidFill>
                  <a:srgbClr val="000000"/>
                </a:solidFill>
                <a:latin typeface="微软雅黑" pitchFamily="34" charset="-122"/>
                <a:ea typeface="微软雅黑" pitchFamily="34" charset="-122"/>
              </a:rPr>
              <a:t>在网站架构设计时，</a:t>
            </a:r>
            <a:r>
              <a:rPr lang="zh-CN" altLang="en-US" sz="1800" b="0" dirty="0" smtClean="0">
                <a:solidFill>
                  <a:srgbClr val="000000"/>
                </a:solidFill>
                <a:latin typeface="微软雅黑" pitchFamily="34" charset="-122"/>
                <a:ea typeface="微软雅黑" pitchFamily="34" charset="-122"/>
              </a:rPr>
              <a:t>也</a:t>
            </a:r>
            <a:r>
              <a:rPr lang="zh-CN" altLang="zh-CN" sz="1800" b="0" dirty="0" smtClean="0">
                <a:solidFill>
                  <a:srgbClr val="000000"/>
                </a:solidFill>
                <a:latin typeface="微软雅黑" pitchFamily="34" charset="-122"/>
                <a:ea typeface="微软雅黑" pitchFamily="34" charset="-122"/>
              </a:rPr>
              <a:t>可以考虑负载均衡技术，对网站访问的</a:t>
            </a:r>
            <a:r>
              <a:rPr lang="en-US" altLang="zh-CN" sz="1800" b="0" dirty="0" smtClean="0">
                <a:solidFill>
                  <a:srgbClr val="000000"/>
                </a:solidFill>
                <a:latin typeface="微软雅黑" pitchFamily="34" charset="-122"/>
                <a:ea typeface="微软雅黑" pitchFamily="34" charset="-122"/>
              </a:rPr>
              <a:t>IP</a:t>
            </a:r>
            <a:r>
              <a:rPr lang="zh-CN" altLang="zh-CN" sz="1800" b="0" dirty="0" smtClean="0">
                <a:solidFill>
                  <a:srgbClr val="000000"/>
                </a:solidFill>
                <a:latin typeface="微软雅黑" pitchFamily="34" charset="-122"/>
                <a:ea typeface="微软雅黑" pitchFamily="34" charset="-122"/>
              </a:rPr>
              <a:t>地址以特性的负载均衡算法，分散到下属的多台主机上去，减少每一台主机的负担，有效抵御</a:t>
            </a:r>
            <a:r>
              <a:rPr lang="en-US" altLang="zh-CN" sz="1800" b="0" dirty="0" err="1" smtClean="0">
                <a:solidFill>
                  <a:srgbClr val="000000"/>
                </a:solidFill>
                <a:latin typeface="微软雅黑" pitchFamily="34" charset="-122"/>
                <a:ea typeface="微软雅黑" pitchFamily="34" charset="-122"/>
              </a:rPr>
              <a:t>DoS</a:t>
            </a:r>
            <a:r>
              <a:rPr lang="zh-CN" altLang="zh-CN" sz="1800" b="0" dirty="0" smtClean="0">
                <a:solidFill>
                  <a:srgbClr val="000000"/>
                </a:solidFill>
                <a:latin typeface="微软雅黑" pitchFamily="34" charset="-122"/>
                <a:ea typeface="微软雅黑" pitchFamily="34" charset="-122"/>
              </a:rPr>
              <a:t>攻击。</a:t>
            </a:r>
            <a:endParaRPr lang="en-US" altLang="zh-CN" sz="1800" b="0" dirty="0" smtClean="0">
              <a:solidFill>
                <a:srgbClr val="000000"/>
              </a:solidFill>
              <a:latin typeface="微软雅黑" pitchFamily="34" charset="-122"/>
              <a:ea typeface="微软雅黑" pitchFamily="34" charset="-122"/>
            </a:endParaRPr>
          </a:p>
        </p:txBody>
      </p:sp>
      <p:pic>
        <p:nvPicPr>
          <p:cNvPr id="7" name="Picture 1"/>
          <p:cNvPicPr>
            <a:picLocks noChangeAspect="1" noChangeArrowheads="1"/>
          </p:cNvPicPr>
          <p:nvPr/>
        </p:nvPicPr>
        <p:blipFill>
          <a:blip r:embed="rId3" cstate="print"/>
          <a:srcRect/>
          <a:stretch>
            <a:fillRect/>
          </a:stretch>
        </p:blipFill>
        <p:spPr bwMode="auto">
          <a:xfrm>
            <a:off x="3059832" y="754013"/>
            <a:ext cx="5832648" cy="3467075"/>
          </a:xfrm>
          <a:prstGeom prst="rect">
            <a:avLst/>
          </a:prstGeom>
          <a:noFill/>
          <a:ln w="9525">
            <a:noFill/>
            <a:miter lim="800000"/>
            <a:headEnd/>
            <a:tailEnd/>
          </a:ln>
        </p:spPr>
      </p:pic>
      <p:pic>
        <p:nvPicPr>
          <p:cNvPr id="8" name="Picture 2"/>
          <p:cNvPicPr>
            <a:picLocks noChangeAspect="1" noChangeArrowheads="1"/>
          </p:cNvPicPr>
          <p:nvPr/>
        </p:nvPicPr>
        <p:blipFill>
          <a:blip r:embed="rId4" cstate="print"/>
          <a:srcRect/>
          <a:stretch>
            <a:fillRect/>
          </a:stretch>
        </p:blipFill>
        <p:spPr bwMode="auto">
          <a:xfrm>
            <a:off x="683568" y="3140968"/>
            <a:ext cx="464357" cy="520080"/>
          </a:xfrm>
          <a:prstGeom prst="rect">
            <a:avLst/>
          </a:prstGeom>
          <a:noFill/>
          <a:ln w="9525">
            <a:noFill/>
            <a:miter lim="800000"/>
            <a:headEnd/>
            <a:tailEnd/>
          </a:ln>
        </p:spPr>
      </p:pic>
      <p:pic>
        <p:nvPicPr>
          <p:cNvPr id="9" name="Picture 2"/>
          <p:cNvPicPr>
            <a:picLocks noChangeAspect="1" noChangeArrowheads="1"/>
          </p:cNvPicPr>
          <p:nvPr/>
        </p:nvPicPr>
        <p:blipFill>
          <a:blip r:embed="rId4" cstate="print"/>
          <a:srcRect/>
          <a:stretch>
            <a:fillRect/>
          </a:stretch>
        </p:blipFill>
        <p:spPr bwMode="auto">
          <a:xfrm>
            <a:off x="1259632" y="3140968"/>
            <a:ext cx="464357" cy="520080"/>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a:stretch>
            <a:fillRect/>
          </a:stretch>
        </p:blipFill>
        <p:spPr bwMode="auto">
          <a:xfrm>
            <a:off x="1835696" y="3140968"/>
            <a:ext cx="464357" cy="520080"/>
          </a:xfrm>
          <a:prstGeom prst="rect">
            <a:avLst/>
          </a:prstGeom>
          <a:noFill/>
          <a:ln w="9525">
            <a:noFill/>
            <a:miter lim="800000"/>
            <a:headEnd/>
            <a:tailEnd/>
          </a:ln>
        </p:spPr>
      </p:pic>
      <p:pic>
        <p:nvPicPr>
          <p:cNvPr id="11" name="Picture 2"/>
          <p:cNvPicPr>
            <a:picLocks noChangeAspect="1" noChangeArrowheads="1"/>
          </p:cNvPicPr>
          <p:nvPr/>
        </p:nvPicPr>
        <p:blipFill>
          <a:blip r:embed="rId4" cstate="print"/>
          <a:srcRect/>
          <a:stretch>
            <a:fillRect/>
          </a:stretch>
        </p:blipFill>
        <p:spPr bwMode="auto">
          <a:xfrm>
            <a:off x="2379451" y="3140968"/>
            <a:ext cx="464357" cy="520080"/>
          </a:xfrm>
          <a:prstGeom prst="rect">
            <a:avLst/>
          </a:prstGeom>
          <a:noFill/>
          <a:ln w="9525">
            <a:noFill/>
            <a:miter lim="800000"/>
            <a:headEnd/>
            <a:tailEnd/>
          </a:ln>
        </p:spPr>
      </p:pic>
      <p:pic>
        <p:nvPicPr>
          <p:cNvPr id="12" name="Picture 2"/>
          <p:cNvPicPr>
            <a:picLocks noChangeAspect="1" noChangeArrowheads="1"/>
          </p:cNvPicPr>
          <p:nvPr/>
        </p:nvPicPr>
        <p:blipFill>
          <a:blip r:embed="rId4" cstate="print"/>
          <a:srcRect/>
          <a:stretch>
            <a:fillRect/>
          </a:stretch>
        </p:blipFill>
        <p:spPr bwMode="auto">
          <a:xfrm>
            <a:off x="2955515" y="3140968"/>
            <a:ext cx="464357" cy="520080"/>
          </a:xfrm>
          <a:prstGeom prst="rect">
            <a:avLst/>
          </a:prstGeom>
          <a:noFill/>
          <a:ln w="9525">
            <a:noFill/>
            <a:miter lim="800000"/>
            <a:headEnd/>
            <a:tailEnd/>
          </a:ln>
        </p:spPr>
      </p:pic>
      <p:sp>
        <p:nvSpPr>
          <p:cNvPr id="13" name="矩形 12"/>
          <p:cNvSpPr/>
          <p:nvPr/>
        </p:nvSpPr>
        <p:spPr>
          <a:xfrm>
            <a:off x="1765429" y="3717032"/>
            <a:ext cx="646331" cy="276999"/>
          </a:xfrm>
          <a:prstGeom prst="rect">
            <a:avLst/>
          </a:prstGeom>
        </p:spPr>
        <p:txBody>
          <a:bodyPr wrap="none">
            <a:spAutoFit/>
          </a:bodyPr>
          <a:lstStyle/>
          <a:p>
            <a:r>
              <a:rPr lang="zh-CN" altLang="en-US" sz="1200" b="1" dirty="0" smtClean="0">
                <a:latin typeface="微软雅黑" pitchFamily="34" charset="-122"/>
                <a:ea typeface="微软雅黑" pitchFamily="34" charset="-122"/>
              </a:rPr>
              <a:t>服务器</a:t>
            </a:r>
            <a:endParaRPr lang="zh-CN" altLang="en-US" sz="1200" b="1" dirty="0">
              <a:latin typeface="微软雅黑" pitchFamily="34" charset="-122"/>
              <a:ea typeface="微软雅黑" pitchFamily="34" charset="-122"/>
            </a:endParaRPr>
          </a:p>
        </p:txBody>
      </p:sp>
      <p:pic>
        <p:nvPicPr>
          <p:cNvPr id="14" name="Picture 3"/>
          <p:cNvPicPr>
            <a:picLocks noChangeAspect="1" noChangeArrowheads="1"/>
          </p:cNvPicPr>
          <p:nvPr/>
        </p:nvPicPr>
        <p:blipFill>
          <a:blip r:embed="rId5" cstate="print"/>
          <a:srcRect/>
          <a:stretch>
            <a:fillRect/>
          </a:stretch>
        </p:blipFill>
        <p:spPr bwMode="auto">
          <a:xfrm>
            <a:off x="1187624" y="1700808"/>
            <a:ext cx="1732645" cy="386333"/>
          </a:xfrm>
          <a:prstGeom prst="rect">
            <a:avLst/>
          </a:prstGeom>
          <a:noFill/>
          <a:ln w="9525">
            <a:noFill/>
            <a:miter lim="800000"/>
            <a:headEnd/>
            <a:tailEnd/>
          </a:ln>
        </p:spPr>
      </p:pic>
      <p:sp>
        <p:nvSpPr>
          <p:cNvPr id="16" name="矩形 15"/>
          <p:cNvSpPr/>
          <p:nvPr/>
        </p:nvSpPr>
        <p:spPr>
          <a:xfrm>
            <a:off x="1043608" y="1423809"/>
            <a:ext cx="954107" cy="276999"/>
          </a:xfrm>
          <a:prstGeom prst="rect">
            <a:avLst/>
          </a:prstGeom>
        </p:spPr>
        <p:txBody>
          <a:bodyPr wrap="none">
            <a:spAutoFit/>
          </a:bodyPr>
          <a:lstStyle/>
          <a:p>
            <a:r>
              <a:rPr lang="zh-CN" altLang="en-US" sz="1200" b="1" dirty="0" smtClean="0">
                <a:solidFill>
                  <a:srgbClr val="FF0000"/>
                </a:solidFill>
                <a:latin typeface="微软雅黑" pitchFamily="34" charset="-122"/>
                <a:ea typeface="微软雅黑" pitchFamily="34" charset="-122"/>
              </a:rPr>
              <a:t>负载均衡器</a:t>
            </a:r>
            <a:endParaRPr lang="zh-CN" altLang="en-US" sz="1200" b="1" dirty="0">
              <a:solidFill>
                <a:srgbClr val="FF0000"/>
              </a:solidFill>
              <a:latin typeface="微软雅黑" pitchFamily="34" charset="-122"/>
              <a:ea typeface="微软雅黑" pitchFamily="34" charset="-122"/>
            </a:endParaRPr>
          </a:p>
        </p:txBody>
      </p:sp>
      <p:cxnSp>
        <p:nvCxnSpPr>
          <p:cNvPr id="17" name="直接连接符 16"/>
          <p:cNvCxnSpPr/>
          <p:nvPr/>
        </p:nvCxnSpPr>
        <p:spPr bwMode="auto">
          <a:xfrm>
            <a:off x="2699792" y="1916832"/>
            <a:ext cx="792088" cy="0"/>
          </a:xfrm>
          <a:prstGeom prst="line">
            <a:avLst/>
          </a:prstGeom>
          <a:ln w="19050"/>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 name="直接连接符 17"/>
          <p:cNvCxnSpPr>
            <a:stCxn id="14" idx="2"/>
            <a:endCxn id="8" idx="0"/>
          </p:cNvCxnSpPr>
          <p:nvPr/>
        </p:nvCxnSpPr>
        <p:spPr bwMode="auto">
          <a:xfrm flipH="1">
            <a:off x="915747" y="2087141"/>
            <a:ext cx="1138200" cy="1053827"/>
          </a:xfrm>
          <a:prstGeom prst="line">
            <a:avLst/>
          </a:prstGeom>
          <a:ln w="19050"/>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9" name="直接连接符 18"/>
          <p:cNvCxnSpPr>
            <a:stCxn id="14" idx="2"/>
            <a:endCxn id="9" idx="0"/>
          </p:cNvCxnSpPr>
          <p:nvPr/>
        </p:nvCxnSpPr>
        <p:spPr bwMode="auto">
          <a:xfrm flipH="1">
            <a:off x="1491811" y="2087141"/>
            <a:ext cx="562136" cy="1053827"/>
          </a:xfrm>
          <a:prstGeom prst="line">
            <a:avLst/>
          </a:prstGeom>
          <a:ln w="19050"/>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1" name="直接连接符 20"/>
          <p:cNvCxnSpPr>
            <a:stCxn id="14" idx="2"/>
            <a:endCxn id="10" idx="0"/>
          </p:cNvCxnSpPr>
          <p:nvPr/>
        </p:nvCxnSpPr>
        <p:spPr bwMode="auto">
          <a:xfrm>
            <a:off x="2053947" y="2087141"/>
            <a:ext cx="13928" cy="1053827"/>
          </a:xfrm>
          <a:prstGeom prst="line">
            <a:avLst/>
          </a:prstGeom>
          <a:ln w="19050"/>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2" name="直接连接符 21"/>
          <p:cNvCxnSpPr>
            <a:stCxn id="14" idx="2"/>
            <a:endCxn id="11" idx="0"/>
          </p:cNvCxnSpPr>
          <p:nvPr/>
        </p:nvCxnSpPr>
        <p:spPr bwMode="auto">
          <a:xfrm>
            <a:off x="2053947" y="2087141"/>
            <a:ext cx="557683" cy="1053827"/>
          </a:xfrm>
          <a:prstGeom prst="line">
            <a:avLst/>
          </a:prstGeom>
          <a:ln w="19050"/>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3" name="直接连接符 22"/>
          <p:cNvCxnSpPr>
            <a:stCxn id="14" idx="2"/>
            <a:endCxn id="12" idx="0"/>
          </p:cNvCxnSpPr>
          <p:nvPr/>
        </p:nvCxnSpPr>
        <p:spPr bwMode="auto">
          <a:xfrm>
            <a:off x="2053947" y="2087141"/>
            <a:ext cx="1133747" cy="1053827"/>
          </a:xfrm>
          <a:prstGeom prst="line">
            <a:avLst/>
          </a:prstGeom>
          <a:ln w="19050"/>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4" name="矩形 23"/>
          <p:cNvSpPr/>
          <p:nvPr/>
        </p:nvSpPr>
        <p:spPr>
          <a:xfrm>
            <a:off x="5508104" y="3356992"/>
            <a:ext cx="415498" cy="369332"/>
          </a:xfrm>
          <a:prstGeom prst="rect">
            <a:avLst/>
          </a:prstGeom>
        </p:spPr>
        <p:txBody>
          <a:bodyPr wrap="none">
            <a:spAutoFit/>
          </a:bodyPr>
          <a:lstStyle/>
          <a:p>
            <a:r>
              <a:rPr lang="zh-CN" altLang="en-US" dirty="0" smtClean="0">
                <a:solidFill>
                  <a:srgbClr val="FF0000"/>
                </a:solidFill>
                <a:latin typeface="微软雅黑" pitchFamily="34" charset="-122"/>
                <a:ea typeface="微软雅黑" pitchFamily="34" charset="-122"/>
              </a:rPr>
              <a:t>①</a:t>
            </a:r>
            <a:endParaRPr lang="zh-CN" altLang="en-US" dirty="0">
              <a:solidFill>
                <a:srgbClr val="FF0000"/>
              </a:solidFill>
            </a:endParaRPr>
          </a:p>
        </p:txBody>
      </p:sp>
      <p:sp>
        <p:nvSpPr>
          <p:cNvPr id="25" name="矩形 24"/>
          <p:cNvSpPr/>
          <p:nvPr/>
        </p:nvSpPr>
        <p:spPr>
          <a:xfrm>
            <a:off x="2195736" y="1331476"/>
            <a:ext cx="415498" cy="369332"/>
          </a:xfrm>
          <a:prstGeom prst="rect">
            <a:avLst/>
          </a:prstGeom>
        </p:spPr>
        <p:txBody>
          <a:bodyPr wrap="none">
            <a:spAutoFit/>
          </a:bodyPr>
          <a:lstStyle/>
          <a:p>
            <a:r>
              <a:rPr lang="zh-CN" altLang="en-US" dirty="0" smtClean="0">
                <a:solidFill>
                  <a:srgbClr val="FF0000"/>
                </a:solidFill>
                <a:latin typeface="微软雅黑" pitchFamily="34" charset="-122"/>
                <a:ea typeface="微软雅黑" pitchFamily="34" charset="-122"/>
              </a:rPr>
              <a:t>②</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3"/>
          <p:cNvSpPr>
            <a:spLocks noGrp="1" noChangeArrowheads="1"/>
          </p:cNvSpPr>
          <p:nvPr>
            <p:ph type="title"/>
          </p:nvPr>
        </p:nvSpPr>
        <p:spPr>
          <a:xfrm>
            <a:off x="653244" y="430893"/>
            <a:ext cx="6913139" cy="870857"/>
          </a:xfrm>
        </p:spPr>
        <p:txBody>
          <a:bodyPr/>
          <a:lstStyle/>
          <a:p>
            <a:pPr eaLnBrk="1" hangingPunct="1"/>
            <a:r>
              <a:rPr lang="zh-CN" altLang="en-US" sz="3600" b="1" dirty="0" smtClean="0"/>
              <a:t>目录</a:t>
            </a:r>
          </a:p>
        </p:txBody>
      </p:sp>
      <p:sp>
        <p:nvSpPr>
          <p:cNvPr id="4"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36</a:t>
            </a:fld>
            <a:endParaRPr lang="en-GB" dirty="0">
              <a:latin typeface="+mn-ea"/>
              <a:ea typeface="+mn-ea"/>
            </a:endParaRPr>
          </a:p>
        </p:txBody>
      </p:sp>
      <p:sp>
        <p:nvSpPr>
          <p:cNvPr id="6" name="Rectangle 25"/>
          <p:cNvSpPr txBox="1">
            <a:spLocks noChangeArrowheads="1"/>
          </p:cNvSpPr>
          <p:nvPr/>
        </p:nvSpPr>
        <p:spPr bwMode="auto">
          <a:xfrm>
            <a:off x="653244" y="1124744"/>
            <a:ext cx="8022444" cy="5015408"/>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zh-CN"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开放设计原则</a:t>
            </a:r>
            <a:r>
              <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Open Design</a:t>
            </a:r>
            <a:r>
              <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chemeClr val="bg1">
                    <a:lumMod val="50000"/>
                  </a:schemeClr>
                </a:solidFill>
                <a:latin typeface="微软雅黑" pitchFamily="34" charset="-122"/>
                <a:ea typeface="微软雅黑" pitchFamily="34" charset="-122"/>
              </a:rPr>
              <a:t>失败安全缺省原则</a:t>
            </a:r>
            <a:r>
              <a:rPr lang="zh-CN" altLang="zh-CN" sz="2600" kern="0" dirty="0" smtClean="0">
                <a:solidFill>
                  <a:schemeClr val="bg1">
                    <a:lumMod val="50000"/>
                  </a:schemeClr>
                </a:solidFill>
                <a:latin typeface="微软雅黑" pitchFamily="34" charset="-122"/>
                <a:ea typeface="微软雅黑" pitchFamily="34" charset="-122"/>
              </a:rPr>
              <a:t>（</a:t>
            </a:r>
            <a:r>
              <a:rPr lang="en-US" altLang="zh-CN" sz="2000" kern="0" dirty="0" smtClean="0">
                <a:solidFill>
                  <a:schemeClr val="bg1">
                    <a:lumMod val="50000"/>
                  </a:schemeClr>
                </a:solidFill>
                <a:latin typeface="微软雅黑" pitchFamily="34" charset="-122"/>
                <a:ea typeface="微软雅黑" pitchFamily="34" charset="-122"/>
              </a:rPr>
              <a:t>Fail-safe defaults</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chemeClr val="bg1">
                    <a:lumMod val="50000"/>
                  </a:schemeClr>
                </a:solidFill>
                <a:latin typeface="微软雅黑" pitchFamily="34" charset="-122"/>
                <a:ea typeface="微软雅黑" pitchFamily="34" charset="-122"/>
              </a:rPr>
              <a:t>权限</a:t>
            </a:r>
            <a:r>
              <a:rPr lang="zh-CN" altLang="zh-CN" sz="2600" kern="0" dirty="0" smtClean="0">
                <a:solidFill>
                  <a:schemeClr val="bg1">
                    <a:lumMod val="50000"/>
                  </a:schemeClr>
                </a:solidFill>
                <a:latin typeface="微软雅黑" pitchFamily="34" charset="-122"/>
                <a:ea typeface="微软雅黑" pitchFamily="34" charset="-122"/>
              </a:rPr>
              <a:t>分离原则（</a:t>
            </a:r>
            <a:r>
              <a:rPr lang="en-US" altLang="zh-CN" sz="2000" kern="0" dirty="0" smtClean="0">
                <a:solidFill>
                  <a:schemeClr val="bg1">
                    <a:lumMod val="50000"/>
                  </a:schemeClr>
                </a:solidFill>
                <a:latin typeface="微软雅黑" pitchFamily="34" charset="-122"/>
                <a:ea typeface="微软雅黑" pitchFamily="34" charset="-122"/>
              </a:rPr>
              <a:t>Separation of Privilege</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chemeClr val="bg1">
                    <a:lumMod val="50000"/>
                  </a:schemeClr>
                </a:solidFill>
                <a:latin typeface="微软雅黑" pitchFamily="34" charset="-122"/>
                <a:ea typeface="微软雅黑" pitchFamily="34" charset="-122"/>
              </a:rPr>
              <a:t>最小特权原则</a:t>
            </a:r>
            <a:r>
              <a:rPr lang="zh-CN" altLang="zh-CN" sz="2600" kern="0" dirty="0" smtClean="0">
                <a:solidFill>
                  <a:schemeClr val="bg1">
                    <a:lumMod val="50000"/>
                  </a:schemeClr>
                </a:solidFill>
                <a:latin typeface="微软雅黑" pitchFamily="34" charset="-122"/>
                <a:ea typeface="微软雅黑" pitchFamily="34" charset="-122"/>
              </a:rPr>
              <a:t>（</a:t>
            </a:r>
            <a:r>
              <a:rPr lang="en-US" altLang="zh-CN" sz="2000" kern="0" dirty="0" smtClean="0">
                <a:solidFill>
                  <a:schemeClr val="bg1">
                    <a:lumMod val="50000"/>
                  </a:schemeClr>
                </a:solidFill>
                <a:latin typeface="微软雅黑" pitchFamily="34" charset="-122"/>
                <a:ea typeface="微软雅黑" pitchFamily="34" charset="-122"/>
              </a:rPr>
              <a:t>Least Privilege</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indent="-300038" algn="l" defTabSz="801688">
              <a:lnSpc>
                <a:spcPct val="140000"/>
              </a:lnSpc>
              <a:buClr>
                <a:srgbClr val="0000CC"/>
              </a:buClr>
              <a:defRPr/>
            </a:pPr>
            <a:r>
              <a:rPr lang="zh-CN" altLang="en-US" sz="2600" kern="0" dirty="0" smtClean="0">
                <a:solidFill>
                  <a:schemeClr val="bg1">
                    <a:lumMod val="50000"/>
                  </a:schemeClr>
                </a:solidFill>
                <a:latin typeface="微软雅黑" pitchFamily="34" charset="-122"/>
                <a:ea typeface="微软雅黑" pitchFamily="34" charset="-122"/>
              </a:rPr>
              <a:t>经济适用</a:t>
            </a:r>
            <a:r>
              <a:rPr lang="zh-CN" altLang="zh-CN" sz="2600" kern="0" dirty="0" smtClean="0">
                <a:solidFill>
                  <a:schemeClr val="bg1">
                    <a:lumMod val="50000"/>
                  </a:schemeClr>
                </a:solidFill>
                <a:latin typeface="微软雅黑" pitchFamily="34" charset="-122"/>
                <a:ea typeface="微软雅黑" pitchFamily="34" charset="-122"/>
              </a:rPr>
              <a:t>原则（</a:t>
            </a:r>
            <a:r>
              <a:rPr lang="en-US" altLang="zh-CN" sz="2000" kern="0" dirty="0" smtClean="0">
                <a:solidFill>
                  <a:schemeClr val="bg1">
                    <a:lumMod val="50000"/>
                  </a:schemeClr>
                </a:solidFill>
                <a:latin typeface="微软雅黑" pitchFamily="34" charset="-122"/>
                <a:ea typeface="微软雅黑" pitchFamily="34" charset="-122"/>
              </a:rPr>
              <a:t>Economy of Mechanism</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zh-CN" sz="2600" kern="0" dirty="0" smtClean="0">
                <a:solidFill>
                  <a:schemeClr val="bg1">
                    <a:lumMod val="50000"/>
                  </a:schemeClr>
                </a:solidFill>
                <a:latin typeface="微软雅黑" pitchFamily="34" charset="-122"/>
                <a:ea typeface="微软雅黑" pitchFamily="34" charset="-122"/>
              </a:rPr>
              <a:t>最小公共化原则（</a:t>
            </a:r>
            <a:r>
              <a:rPr lang="en-US" altLang="zh-CN" sz="2000" kern="0" dirty="0" smtClean="0">
                <a:solidFill>
                  <a:schemeClr val="bg1">
                    <a:lumMod val="50000"/>
                  </a:schemeClr>
                </a:solidFill>
                <a:latin typeface="微软雅黑" pitchFamily="34" charset="-122"/>
                <a:ea typeface="微软雅黑" pitchFamily="34" charset="-122"/>
              </a:rPr>
              <a:t>Least Common Mechanism</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rgbClr val="990000"/>
                </a:solidFill>
                <a:latin typeface="微软雅黑" pitchFamily="34" charset="-122"/>
                <a:ea typeface="微软雅黑" pitchFamily="34" charset="-122"/>
              </a:rPr>
              <a:t>完全仲裁原则</a:t>
            </a:r>
            <a:r>
              <a:rPr lang="zh-CN" altLang="zh-CN" sz="2600" kern="0" dirty="0" smtClean="0">
                <a:solidFill>
                  <a:srgbClr val="990000"/>
                </a:solidFill>
                <a:latin typeface="微软雅黑" pitchFamily="34" charset="-122"/>
                <a:ea typeface="微软雅黑" pitchFamily="34" charset="-122"/>
              </a:rPr>
              <a:t>（</a:t>
            </a:r>
            <a:r>
              <a:rPr lang="en-US" altLang="zh-CN" sz="2600" kern="0" dirty="0" smtClean="0">
                <a:solidFill>
                  <a:srgbClr val="990000"/>
                </a:solidFill>
                <a:latin typeface="微软雅黑" pitchFamily="34" charset="-122"/>
                <a:ea typeface="微软雅黑" pitchFamily="34" charset="-122"/>
              </a:rPr>
              <a:t>Complete Mediation</a:t>
            </a:r>
            <a:r>
              <a:rPr lang="zh-CN" altLang="zh-CN" sz="2600" kern="0" dirty="0" smtClean="0">
                <a:solidFill>
                  <a:srgbClr val="990000"/>
                </a:solidFill>
                <a:latin typeface="微软雅黑" pitchFamily="34" charset="-122"/>
                <a:ea typeface="微软雅黑" pitchFamily="34" charset="-122"/>
              </a:rPr>
              <a:t>）</a:t>
            </a:r>
            <a:endParaRPr lang="zh-CN" altLang="en-US" sz="2600" kern="0" dirty="0" smtClean="0">
              <a:solidFill>
                <a:srgbClr val="990000"/>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心理可承受</a:t>
            </a:r>
            <a:r>
              <a:rPr kumimoji="0" lang="zh-CN" altLang="zh-CN"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Psychological Acceptability</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纵深防御原则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Defense in Depth</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endPar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bwMode="auto">
          <a:xfrm>
            <a:off x="611560" y="3284984"/>
            <a:ext cx="8064624" cy="2880320"/>
          </a:xfrm>
          <a:prstGeom prst="roundRect">
            <a:avLst/>
          </a:prstGeom>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2" name="标题 1"/>
          <p:cNvSpPr>
            <a:spLocks noGrp="1"/>
          </p:cNvSpPr>
          <p:nvPr>
            <p:ph type="title"/>
          </p:nvPr>
        </p:nvSpPr>
        <p:spPr/>
        <p:txBody>
          <a:bodyPr/>
          <a:lstStyle/>
          <a:p>
            <a:r>
              <a:rPr lang="en-US" altLang="zh-CN" sz="3200" dirty="0" smtClean="0"/>
              <a:t>7</a:t>
            </a:r>
            <a:r>
              <a:rPr lang="zh-CN" altLang="en-US" sz="3200" dirty="0" smtClean="0"/>
              <a:t>、完全仲裁原则介绍</a:t>
            </a:r>
          </a:p>
        </p:txBody>
      </p:sp>
      <p:sp>
        <p:nvSpPr>
          <p:cNvPr id="3" name="内容占位符 2"/>
          <p:cNvSpPr>
            <a:spLocks noGrp="1"/>
          </p:cNvSpPr>
          <p:nvPr>
            <p:ph idx="1"/>
          </p:nvPr>
        </p:nvSpPr>
        <p:spPr/>
        <p:txBody>
          <a:bodyPr/>
          <a:lstStyle/>
          <a:p>
            <a:pPr>
              <a:buNone/>
            </a:pPr>
            <a:r>
              <a:rPr lang="en-US" altLang="zh-CN" dirty="0" smtClean="0"/>
              <a:t>		</a:t>
            </a:r>
            <a:endParaRPr lang="zh-CN" altLang="en-US" b="0" dirty="0"/>
          </a:p>
        </p:txBody>
      </p:sp>
      <p:pic>
        <p:nvPicPr>
          <p:cNvPr id="6" name="图片 1" descr="盖章"/>
          <p:cNvPicPr>
            <a:picLocks noGrp="1" noChangeAspect="1"/>
          </p:cNvPicPr>
          <p:nvPr isPhoto="1"/>
        </p:nvPicPr>
        <p:blipFill>
          <a:blip r:embed="rId3" cstate="print"/>
          <a:srcRect/>
          <a:stretch>
            <a:fillRect/>
          </a:stretch>
        </p:blipFill>
        <p:spPr bwMode="auto">
          <a:xfrm>
            <a:off x="5400600" y="648666"/>
            <a:ext cx="3419872" cy="2564310"/>
          </a:xfrm>
          <a:prstGeom prst="rect">
            <a:avLst/>
          </a:prstGeom>
          <a:noFill/>
          <a:ln w="9525">
            <a:noFill/>
            <a:miter lim="800000"/>
            <a:headEnd/>
            <a:tailEnd/>
          </a:ln>
        </p:spPr>
      </p:pic>
      <p:sp>
        <p:nvSpPr>
          <p:cNvPr id="5" name="内容占位符 2"/>
          <p:cNvSpPr txBox="1">
            <a:spLocks/>
          </p:cNvSpPr>
          <p:nvPr/>
        </p:nvSpPr>
        <p:spPr bwMode="auto">
          <a:xfrm>
            <a:off x="539552" y="1628800"/>
            <a:ext cx="4968552" cy="1844230"/>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lvl="0" indent="539750" algn="l" defTabSz="801688" eaLnBrk="0" hangingPunct="0">
              <a:lnSpc>
                <a:spcPct val="140000"/>
              </a:lnSpc>
              <a:buClr>
                <a:srgbClr val="0000CC"/>
              </a:buClr>
            </a:pPr>
            <a:r>
              <a:rPr lang="zh-CN" altLang="en-US" sz="2400" kern="0" dirty="0" smtClean="0">
                <a:latin typeface="微软雅黑" pitchFamily="34" charset="-122"/>
                <a:ea typeface="微软雅黑" pitchFamily="34" charset="-122"/>
              </a:rPr>
              <a:t> 完全仲裁原则要求，</a:t>
            </a:r>
            <a:r>
              <a:rPr lang="zh-CN" altLang="zh-CN" sz="2400" kern="0" dirty="0" smtClean="0">
                <a:latin typeface="微软雅黑" pitchFamily="34" charset="-122"/>
                <a:ea typeface="微软雅黑" pitchFamily="34" charset="-122"/>
              </a:rPr>
              <a:t>对于每个对象的每次访问都必须经过安全检查审核</a:t>
            </a:r>
            <a:r>
              <a:rPr lang="zh-CN" altLang="en-US" sz="2400" kern="0" dirty="0" smtClean="0">
                <a:latin typeface="微软雅黑" pitchFamily="34" charset="-122"/>
                <a:ea typeface="微软雅黑" pitchFamily="34" charset="-122"/>
              </a:rPr>
              <a:t>。</a:t>
            </a:r>
          </a:p>
          <a:p>
            <a:pPr marL="300038" marR="0" lvl="0" indent="-300038" algn="l" defTabSz="801688" rtl="0" eaLnBrk="0" fontAlgn="base" latinLnBrk="0" hangingPunct="0">
              <a:lnSpc>
                <a:spcPct val="140000"/>
              </a:lnSpc>
              <a:spcBef>
                <a:spcPct val="0"/>
              </a:spcBef>
              <a:spcAft>
                <a:spcPct val="0"/>
              </a:spcAft>
              <a:buClr>
                <a:srgbClr val="0000CC"/>
              </a:buClr>
              <a:buSzTx/>
              <a:buFont typeface="Wingdings" pitchFamily="2" charset="2"/>
              <a:buNone/>
              <a:tabLst/>
              <a:defRPr/>
            </a:pPr>
            <a:r>
              <a:rPr kumimoji="0" lang="en-US" altLang="zh-CN" sz="24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	</a:t>
            </a:r>
            <a:endParaRPr kumimoji="0" lang="zh-CN" altLang="en-US" sz="24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7"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37</a:t>
            </a:fld>
            <a:endParaRPr lang="en-GB" dirty="0">
              <a:latin typeface="+mn-ea"/>
              <a:ea typeface="+mn-ea"/>
            </a:endParaRPr>
          </a:p>
        </p:txBody>
      </p:sp>
      <p:sp>
        <p:nvSpPr>
          <p:cNvPr id="8" name="矩形 7"/>
          <p:cNvSpPr/>
          <p:nvPr/>
        </p:nvSpPr>
        <p:spPr>
          <a:xfrm>
            <a:off x="755576" y="3429000"/>
            <a:ext cx="7920880" cy="2677656"/>
          </a:xfrm>
          <a:prstGeom prst="rect">
            <a:avLst/>
          </a:prstGeom>
        </p:spPr>
        <p:txBody>
          <a:bodyPr wrap="square">
            <a:spAutoFit/>
          </a:bodyPr>
          <a:lstStyle/>
          <a:p>
            <a:pPr marL="534988" lvl="0" indent="-534988" algn="l" defTabSz="801688" eaLnBrk="0" hangingPunct="0">
              <a:lnSpc>
                <a:spcPct val="140000"/>
              </a:lnSpc>
              <a:buClr>
                <a:srgbClr val="0000CC"/>
              </a:buClr>
              <a:defRPr/>
            </a:pPr>
            <a:r>
              <a:rPr lang="en-US" altLang="zh-CN" sz="2000" b="0" kern="0" dirty="0" smtClean="0">
                <a:latin typeface="微软雅黑" pitchFamily="34" charset="-122"/>
                <a:ea typeface="微软雅黑" pitchFamily="34" charset="-122"/>
              </a:rPr>
              <a:t>①</a:t>
            </a:r>
            <a:r>
              <a:rPr lang="zh-CN" altLang="en-US" sz="2000" b="0" kern="0" dirty="0" smtClean="0">
                <a:latin typeface="微软雅黑" pitchFamily="34" charset="-122"/>
                <a:ea typeface="微软雅黑" pitchFamily="34" charset="-122"/>
              </a:rPr>
              <a:t>、当主体试图访问客体的时候，系统每次都会校验主体是否拥有该权限；</a:t>
            </a:r>
            <a:endParaRPr lang="en-US" altLang="zh-CN" sz="2000" b="0" kern="0" dirty="0" smtClean="0">
              <a:latin typeface="微软雅黑" pitchFamily="34" charset="-122"/>
              <a:ea typeface="微软雅黑" pitchFamily="34" charset="-122"/>
            </a:endParaRPr>
          </a:p>
          <a:p>
            <a:pPr marL="534988" lvl="0" indent="-534988" algn="l" defTabSz="801688" eaLnBrk="0" hangingPunct="0">
              <a:lnSpc>
                <a:spcPct val="140000"/>
              </a:lnSpc>
              <a:buClr>
                <a:srgbClr val="0000CC"/>
              </a:buClr>
              <a:defRPr/>
            </a:pPr>
            <a:r>
              <a:rPr lang="en-US" altLang="zh-CN" sz="2000" b="0" kern="0" dirty="0" smtClean="0">
                <a:latin typeface="微软雅黑" pitchFamily="34" charset="-122"/>
                <a:ea typeface="微软雅黑" pitchFamily="34" charset="-122"/>
              </a:rPr>
              <a:t>②</a:t>
            </a:r>
            <a:r>
              <a:rPr lang="zh-CN" altLang="en-US" sz="2000" b="0" kern="0" dirty="0" smtClean="0">
                <a:latin typeface="微软雅黑" pitchFamily="34" charset="-122"/>
                <a:ea typeface="微软雅黑" pitchFamily="34" charset="-122"/>
              </a:rPr>
              <a:t>、尽可能的由资源所有者来做出访问控制决定。例如如果是一个</a:t>
            </a:r>
            <a:r>
              <a:rPr lang="en-US" altLang="zh-CN" sz="2000" b="0" kern="0" dirty="0" smtClean="0">
                <a:latin typeface="微软雅黑" pitchFamily="34" charset="-122"/>
                <a:ea typeface="微软雅黑" pitchFamily="34" charset="-122"/>
              </a:rPr>
              <a:t>URL</a:t>
            </a:r>
            <a:r>
              <a:rPr lang="zh-CN" altLang="en-US" sz="2000" b="0" kern="0" dirty="0" smtClean="0">
                <a:latin typeface="微软雅黑" pitchFamily="34" charset="-122"/>
                <a:ea typeface="微软雅黑" pitchFamily="34" charset="-122"/>
              </a:rPr>
              <a:t>，那么由后台服务器来检查，不要在前端进行判断。</a:t>
            </a:r>
            <a:endParaRPr lang="en-US" altLang="zh-CN" sz="2000" b="0" kern="0" dirty="0" smtClean="0">
              <a:latin typeface="微软雅黑" pitchFamily="34" charset="-122"/>
              <a:ea typeface="微软雅黑" pitchFamily="34" charset="-122"/>
            </a:endParaRPr>
          </a:p>
          <a:p>
            <a:pPr marL="534988" lvl="0" indent="-534988" algn="l" defTabSz="801688" eaLnBrk="0" hangingPunct="0">
              <a:lnSpc>
                <a:spcPct val="140000"/>
              </a:lnSpc>
              <a:buClr>
                <a:srgbClr val="0000CC"/>
              </a:buClr>
              <a:defRPr/>
            </a:pPr>
            <a:r>
              <a:rPr lang="en-US" altLang="zh-CN" sz="2000" b="0" kern="0" dirty="0" smtClean="0">
                <a:latin typeface="微软雅黑" pitchFamily="34" charset="-122"/>
                <a:ea typeface="微软雅黑" pitchFamily="34" charset="-122"/>
              </a:rPr>
              <a:t>③</a:t>
            </a:r>
            <a:r>
              <a:rPr lang="zh-CN" altLang="en-US" sz="2000" b="0" kern="0" dirty="0" smtClean="0">
                <a:latin typeface="微软雅黑" pitchFamily="34" charset="-122"/>
                <a:ea typeface="微软雅黑" pitchFamily="34" charset="-122"/>
              </a:rPr>
              <a:t>、</a:t>
            </a:r>
            <a:r>
              <a:rPr lang="zh-CN" altLang="zh-CN" sz="2000" b="0" kern="0" dirty="0" smtClean="0">
                <a:latin typeface="微软雅黑" pitchFamily="34" charset="-122"/>
                <a:ea typeface="微软雅黑" pitchFamily="34" charset="-122"/>
              </a:rPr>
              <a:t>特别注意缓存的使用和检查</a:t>
            </a:r>
            <a:r>
              <a:rPr lang="zh-CN" altLang="en-US" sz="2000" b="0" kern="0" dirty="0" smtClean="0">
                <a:latin typeface="微软雅黑" pitchFamily="34" charset="-122"/>
                <a:ea typeface="微软雅黑" pitchFamily="34" charset="-122"/>
              </a:rPr>
              <a:t>。</a:t>
            </a:r>
            <a:r>
              <a:rPr lang="zh-CN" altLang="zh-CN" sz="2000" b="0" kern="0" dirty="0" smtClean="0">
                <a:latin typeface="微软雅黑" pitchFamily="34" charset="-122"/>
                <a:ea typeface="微软雅黑" pitchFamily="34" charset="-122"/>
              </a:rPr>
              <a:t>你无法保证每次访问缓存的信息，都没有被黑客篡改过</a:t>
            </a:r>
            <a:r>
              <a:rPr lang="zh-CN" altLang="en-US" sz="2000" b="0" kern="0" dirty="0" smtClean="0">
                <a:latin typeface="微软雅黑" pitchFamily="34" charset="-122"/>
                <a:ea typeface="微软雅黑" pitchFamily="34" charset="-122"/>
              </a:rPr>
              <a:t>，都是安全的。</a:t>
            </a:r>
          </a:p>
        </p:txBody>
      </p:sp>
      <p:sp>
        <p:nvSpPr>
          <p:cNvPr id="10" name="燕尾形 9"/>
          <p:cNvSpPr/>
          <p:nvPr/>
        </p:nvSpPr>
        <p:spPr bwMode="auto">
          <a:xfrm>
            <a:off x="539552" y="980728"/>
            <a:ext cx="3960688" cy="558350"/>
          </a:xfrm>
          <a:prstGeom prst="chevron">
            <a:avLst/>
          </a:prstGeom>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lvl="0" algn="l" defTabSz="801688" eaLnBrk="0" hangingPunct="0">
              <a:lnSpc>
                <a:spcPct val="140000"/>
              </a:lnSpc>
              <a:buClr>
                <a:srgbClr val="0000CC"/>
              </a:buClr>
            </a:pPr>
            <a:r>
              <a:rPr lang="en-US" altLang="zh-CN" sz="2400" dirty="0" smtClean="0">
                <a:solidFill>
                  <a:schemeClr val="tx1"/>
                </a:solidFill>
              </a:rPr>
              <a:t>Complete Mediation</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38</a:t>
            </a:fld>
            <a:endParaRPr lang="en-GB" dirty="0">
              <a:latin typeface="+mn-ea"/>
              <a:ea typeface="+mn-ea"/>
            </a:endParaRPr>
          </a:p>
        </p:txBody>
      </p:sp>
      <p:pic>
        <p:nvPicPr>
          <p:cNvPr id="7" name="Picture 4"/>
          <p:cNvPicPr>
            <a:picLocks noChangeAspect="1" noChangeArrowheads="1"/>
          </p:cNvPicPr>
          <p:nvPr/>
        </p:nvPicPr>
        <p:blipFill>
          <a:blip r:embed="rId3" cstate="print"/>
          <a:srcRect/>
          <a:stretch>
            <a:fillRect/>
          </a:stretch>
        </p:blipFill>
        <p:spPr bwMode="auto">
          <a:xfrm>
            <a:off x="1619672" y="2492896"/>
            <a:ext cx="5976664" cy="2736304"/>
          </a:xfrm>
          <a:prstGeom prst="rect">
            <a:avLst/>
          </a:prstGeom>
          <a:noFill/>
          <a:ln w="9525">
            <a:noFill/>
            <a:miter lim="800000"/>
            <a:headEnd/>
            <a:tailEnd/>
          </a:ln>
        </p:spPr>
      </p:pic>
      <p:sp>
        <p:nvSpPr>
          <p:cNvPr id="8" name="矩形 7"/>
          <p:cNvSpPr/>
          <p:nvPr/>
        </p:nvSpPr>
        <p:spPr>
          <a:xfrm>
            <a:off x="539552" y="405825"/>
            <a:ext cx="6043570" cy="430887"/>
          </a:xfrm>
          <a:prstGeom prst="rect">
            <a:avLst/>
          </a:prstGeom>
          <a:noFill/>
        </p:spPr>
        <p:txBody>
          <a:bodyPr wrap="square" lIns="91440" tIns="45720" rIns="91440" bIns="45720">
            <a:spAutoFit/>
          </a:bodyPr>
          <a:lstStyle/>
          <a:p>
            <a:pPr algn="l"/>
            <a:r>
              <a:rPr lang="zh-CN" altLang="en-US" sz="2200" b="1" dirty="0" smtClean="0">
                <a:solidFill>
                  <a:srgbClr val="C00000"/>
                </a:solidFill>
                <a:latin typeface="Times New Roman" pitchFamily="18" charset="0"/>
                <a:ea typeface="华文细黑" pitchFamily="2" charset="-122"/>
              </a:rPr>
              <a:t>案例一  </a:t>
            </a:r>
            <a:r>
              <a:rPr lang="zh-CN" altLang="en-US" sz="2200" dirty="0" smtClean="0">
                <a:solidFill>
                  <a:srgbClr val="C00000"/>
                </a:solidFill>
                <a:latin typeface="Times New Roman" pitchFamily="18" charset="0"/>
                <a:ea typeface="华文细黑" pitchFamily="2" charset="-122"/>
              </a:rPr>
              <a:t>每次访问都要校</a:t>
            </a:r>
            <a:r>
              <a:rPr lang="zh-CN" altLang="en-US" sz="2200" b="1" dirty="0" smtClean="0">
                <a:solidFill>
                  <a:srgbClr val="C00000"/>
                </a:solidFill>
                <a:latin typeface="Times New Roman" pitchFamily="18" charset="0"/>
                <a:ea typeface="华文细黑" pitchFamily="2" charset="-122"/>
              </a:rPr>
              <a:t>验用户权限 </a:t>
            </a:r>
          </a:p>
        </p:txBody>
      </p:sp>
      <p:sp>
        <p:nvSpPr>
          <p:cNvPr id="9" name="矩形 8"/>
          <p:cNvSpPr/>
          <p:nvPr/>
        </p:nvSpPr>
        <p:spPr>
          <a:xfrm>
            <a:off x="467544" y="5373216"/>
            <a:ext cx="8208912" cy="784830"/>
          </a:xfrm>
          <a:prstGeom prst="rect">
            <a:avLst/>
          </a:prstGeom>
        </p:spPr>
        <p:txBody>
          <a:bodyPr wrap="square">
            <a:spAutoFit/>
          </a:bodyPr>
          <a:lstStyle/>
          <a:p>
            <a:pPr indent="268288" algn="just">
              <a:lnSpc>
                <a:spcPct val="125000"/>
              </a:lnSpc>
              <a:spcBef>
                <a:spcPts val="300"/>
              </a:spcBef>
              <a:buNone/>
            </a:pPr>
            <a:r>
              <a:rPr lang="en-US" altLang="zh-CN" sz="1800" dirty="0" smtClean="0">
                <a:solidFill>
                  <a:srgbClr val="C00000"/>
                </a:solidFill>
                <a:latin typeface="微软雅黑" pitchFamily="34" charset="-122"/>
                <a:ea typeface="微软雅黑" pitchFamily="34" charset="-122"/>
              </a:rPr>
              <a:t>   </a:t>
            </a:r>
            <a:r>
              <a:rPr lang="zh-CN" altLang="en-US" sz="1800" dirty="0" smtClean="0">
                <a:solidFill>
                  <a:srgbClr val="C00000"/>
                </a:solidFill>
                <a:latin typeface="微软雅黑" pitchFamily="34" charset="-122"/>
                <a:ea typeface="微软雅黑" pitchFamily="34" charset="-122"/>
              </a:rPr>
              <a:t>红线：</a:t>
            </a:r>
            <a:r>
              <a:rPr lang="zh-CN" altLang="zh-CN" sz="1800" dirty="0" smtClean="0">
                <a:solidFill>
                  <a:srgbClr val="C00000"/>
                </a:solidFill>
                <a:latin typeface="微软雅黑" pitchFamily="34" charset="-122"/>
                <a:ea typeface="微软雅黑" pitchFamily="34" charset="-122"/>
              </a:rPr>
              <a:t>对于每一个需要授权访问的页面或</a:t>
            </a:r>
            <a:r>
              <a:rPr lang="en-US" altLang="zh-CN" sz="1800" dirty="0" err="1" smtClean="0">
                <a:solidFill>
                  <a:srgbClr val="C00000"/>
                </a:solidFill>
                <a:latin typeface="微软雅黑" pitchFamily="34" charset="-122"/>
                <a:ea typeface="微软雅黑" pitchFamily="34" charset="-122"/>
              </a:rPr>
              <a:t>servlet</a:t>
            </a:r>
            <a:r>
              <a:rPr lang="zh-CN" altLang="zh-CN" sz="1800" dirty="0" smtClean="0">
                <a:solidFill>
                  <a:srgbClr val="C00000"/>
                </a:solidFill>
                <a:latin typeface="微软雅黑" pitchFamily="34" charset="-122"/>
                <a:ea typeface="微软雅黑" pitchFamily="34" charset="-122"/>
              </a:rPr>
              <a:t>的请求都必须核实用户的会话标识是否合法、用户是否被授权执行这个操作，以防止</a:t>
            </a:r>
            <a:r>
              <a:rPr lang="en-US" altLang="zh-CN" sz="1800" dirty="0" smtClean="0">
                <a:solidFill>
                  <a:srgbClr val="C00000"/>
                </a:solidFill>
                <a:latin typeface="微软雅黑" pitchFamily="34" charset="-122"/>
                <a:ea typeface="微软雅黑" pitchFamily="34" charset="-122"/>
              </a:rPr>
              <a:t>URL</a:t>
            </a:r>
            <a:r>
              <a:rPr lang="zh-CN" altLang="zh-CN" sz="1800" dirty="0" smtClean="0">
                <a:solidFill>
                  <a:srgbClr val="C00000"/>
                </a:solidFill>
                <a:latin typeface="微软雅黑" pitchFamily="34" charset="-122"/>
                <a:ea typeface="微软雅黑" pitchFamily="34" charset="-122"/>
              </a:rPr>
              <a:t>越权。</a:t>
            </a:r>
            <a:r>
              <a:rPr lang="en-US" altLang="zh-CN" sz="1800" b="0" dirty="0" smtClean="0">
                <a:solidFill>
                  <a:srgbClr val="C00000"/>
                </a:solidFill>
                <a:latin typeface="微软雅黑" pitchFamily="34" charset="-122"/>
                <a:ea typeface="微软雅黑" pitchFamily="34" charset="-122"/>
              </a:rPr>
              <a:t>    </a:t>
            </a:r>
          </a:p>
        </p:txBody>
      </p:sp>
      <p:sp>
        <p:nvSpPr>
          <p:cNvPr id="10" name="矩形 9"/>
          <p:cNvSpPr/>
          <p:nvPr/>
        </p:nvSpPr>
        <p:spPr>
          <a:xfrm>
            <a:off x="467544" y="875472"/>
            <a:ext cx="8245424" cy="1669688"/>
          </a:xfrm>
          <a:prstGeom prst="rect">
            <a:avLst/>
          </a:prstGeom>
        </p:spPr>
        <p:txBody>
          <a:bodyPr wrap="square">
            <a:spAutoFit/>
          </a:bodyPr>
          <a:lstStyle/>
          <a:p>
            <a:pPr indent="268288" algn="just">
              <a:lnSpc>
                <a:spcPct val="125000"/>
              </a:lnSpc>
              <a:spcBef>
                <a:spcPts val="300"/>
              </a:spcBef>
            </a:pPr>
            <a:r>
              <a:rPr lang="en-US" altLang="zh-CN" sz="1600" b="0" dirty="0" smtClean="0">
                <a:latin typeface="微软雅黑" pitchFamily="34" charset="-122"/>
                <a:ea typeface="微软雅黑" pitchFamily="34" charset="-122"/>
              </a:rPr>
              <a:t>  </a:t>
            </a:r>
            <a:r>
              <a:rPr lang="zh-CN" altLang="zh-CN" sz="1600" b="0" dirty="0" smtClean="0">
                <a:latin typeface="微软雅黑" pitchFamily="34" charset="-122"/>
                <a:ea typeface="微软雅黑" pitchFamily="34" charset="-122"/>
              </a:rPr>
              <a:t>某产品一个</a:t>
            </a:r>
            <a:r>
              <a:rPr lang="en-US" altLang="zh-CN" sz="1600" b="0" dirty="0" smtClean="0">
                <a:latin typeface="微软雅黑" pitchFamily="34" charset="-122"/>
                <a:ea typeface="微软雅黑" pitchFamily="34" charset="-122"/>
              </a:rPr>
              <a:t>B/S</a:t>
            </a:r>
            <a:r>
              <a:rPr lang="zh-CN" altLang="zh-CN" sz="1600" b="0" dirty="0" smtClean="0">
                <a:latin typeface="微软雅黑" pitchFamily="34" charset="-122"/>
                <a:ea typeface="微软雅黑" pitchFamily="34" charset="-122"/>
              </a:rPr>
              <a:t>系统，登录后可以下载产品的一些业务运行日志，属于机密信息。对未登录的用户显然不能下载日志文件，但产品并未做日志下载的</a:t>
            </a:r>
            <a:r>
              <a:rPr lang="en-US" altLang="zh-CN" sz="1600" b="0" dirty="0" smtClean="0">
                <a:latin typeface="微软雅黑" pitchFamily="34" charset="-122"/>
                <a:ea typeface="微软雅黑" pitchFamily="34" charset="-122"/>
              </a:rPr>
              <a:t>URL</a:t>
            </a:r>
            <a:r>
              <a:rPr lang="zh-CN" altLang="zh-CN" sz="1600" b="0" dirty="0" smtClean="0">
                <a:latin typeface="微软雅黑" pitchFamily="34" charset="-122"/>
                <a:ea typeface="微软雅黑" pitchFamily="34" charset="-122"/>
              </a:rPr>
              <a:t>认证机制，导致只要登录后，任意用户都可以直接在浏览器输入此日志存放的</a:t>
            </a:r>
            <a:r>
              <a:rPr lang="en-US" altLang="zh-CN" sz="1600" b="0" dirty="0" smtClean="0">
                <a:latin typeface="微软雅黑" pitchFamily="34" charset="-122"/>
                <a:ea typeface="微软雅黑" pitchFamily="34" charset="-122"/>
              </a:rPr>
              <a:t>URL</a:t>
            </a:r>
            <a:r>
              <a:rPr lang="zh-CN" altLang="zh-CN" sz="1600" b="0" dirty="0" smtClean="0">
                <a:latin typeface="微软雅黑" pitchFamily="34" charset="-122"/>
                <a:ea typeface="微软雅黑" pitchFamily="34" charset="-122"/>
              </a:rPr>
              <a:t>，直接下载日志。</a:t>
            </a:r>
            <a:endParaRPr lang="en-US" altLang="zh-CN" sz="1600" b="0" dirty="0" smtClean="0">
              <a:latin typeface="微软雅黑" pitchFamily="34" charset="-122"/>
              <a:ea typeface="微软雅黑" pitchFamily="34" charset="-122"/>
            </a:endParaRPr>
          </a:p>
          <a:p>
            <a:pPr indent="268288" algn="just">
              <a:lnSpc>
                <a:spcPct val="125000"/>
              </a:lnSpc>
              <a:spcBef>
                <a:spcPts val="300"/>
              </a:spcBef>
            </a:pPr>
            <a:r>
              <a:rPr lang="en-US" altLang="zh-CN" sz="1600" b="0" dirty="0" smtClean="0">
                <a:latin typeface="微软雅黑" pitchFamily="34" charset="-122"/>
                <a:ea typeface="微软雅黑" pitchFamily="34" charset="-122"/>
              </a:rPr>
              <a:t>  </a:t>
            </a:r>
            <a:r>
              <a:rPr lang="zh-CN" altLang="zh-CN" sz="1600" b="0" dirty="0" smtClean="0">
                <a:latin typeface="微软雅黑" pitchFamily="34" charset="-122"/>
                <a:ea typeface="微软雅黑" pitchFamily="34" charset="-122"/>
              </a:rPr>
              <a:t>攻击者最终可以轻而易举地绕过安全认证机制，进行访问一些越权的页面，或者越权下载到一些机密文件信息。</a:t>
            </a:r>
            <a:endParaRPr lang="en-US" altLang="zh-CN" sz="1600" b="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539552" y="1340768"/>
            <a:ext cx="3096344" cy="3593291"/>
          </a:xfrm>
          <a:prstGeom prst="rect">
            <a:avLst/>
          </a:prstGeom>
        </p:spPr>
        <p:txBody>
          <a:bodyPr wrap="square">
            <a:spAutoFit/>
          </a:bodyPr>
          <a:lstStyle/>
          <a:p>
            <a:pPr indent="268288" algn="just">
              <a:lnSpc>
                <a:spcPct val="125000"/>
              </a:lnSpc>
              <a:spcBef>
                <a:spcPts val="300"/>
              </a:spcBef>
              <a:buNone/>
            </a:pPr>
            <a:r>
              <a:rPr lang="en-US" altLang="zh-CN" sz="1800" b="0" dirty="0" smtClean="0">
                <a:latin typeface="微软雅黑" pitchFamily="34" charset="-122"/>
                <a:ea typeface="微软雅黑" pitchFamily="34" charset="-122"/>
              </a:rPr>
              <a:t>DNS</a:t>
            </a:r>
            <a:r>
              <a:rPr lang="zh-CN" altLang="en-US" sz="1800" b="0" dirty="0" smtClean="0">
                <a:latin typeface="微软雅黑" pitchFamily="34" charset="-122"/>
                <a:ea typeface="微软雅黑" pitchFamily="34" charset="-122"/>
              </a:rPr>
              <a:t>缓存</a:t>
            </a:r>
            <a:r>
              <a:rPr lang="zh-CN" altLang="zh-CN" sz="1800" b="0" dirty="0" smtClean="0">
                <a:latin typeface="微软雅黑" pitchFamily="34" charset="-122"/>
                <a:ea typeface="微软雅黑" pitchFamily="34" charset="-122"/>
              </a:rPr>
              <a:t>欺骗，就是攻击者冒充</a:t>
            </a:r>
            <a:r>
              <a:rPr lang="zh-CN" altLang="en-US" sz="1800" b="0" dirty="0" smtClean="0">
                <a:latin typeface="微软雅黑" pitchFamily="34" charset="-122"/>
                <a:ea typeface="微软雅黑" pitchFamily="34" charset="-122"/>
              </a:rPr>
              <a:t>域名服务器</a:t>
            </a:r>
            <a:r>
              <a:rPr lang="zh-CN" altLang="zh-CN" sz="1800" b="0" dirty="0" smtClean="0">
                <a:latin typeface="微软雅黑" pitchFamily="34" charset="-122"/>
                <a:ea typeface="微软雅黑" pitchFamily="34" charset="-122"/>
              </a:rPr>
              <a:t>的一种欺骗行为。</a:t>
            </a:r>
            <a:endParaRPr lang="en-US" altLang="zh-CN" sz="1800" b="0" dirty="0" smtClean="0">
              <a:latin typeface="微软雅黑" pitchFamily="34" charset="-122"/>
              <a:ea typeface="微软雅黑" pitchFamily="34" charset="-122"/>
            </a:endParaRPr>
          </a:p>
          <a:p>
            <a:pPr indent="268288" algn="just">
              <a:lnSpc>
                <a:spcPct val="125000"/>
              </a:lnSpc>
              <a:spcBef>
                <a:spcPts val="300"/>
              </a:spcBef>
              <a:buNone/>
            </a:pPr>
            <a:r>
              <a:rPr lang="zh-CN" altLang="zh-CN" sz="1800" b="0" dirty="0" smtClean="0">
                <a:latin typeface="微软雅黑" pitchFamily="34" charset="-122"/>
                <a:ea typeface="微软雅黑" pitchFamily="34" charset="-122"/>
              </a:rPr>
              <a:t>如果黑客入侵系统后，可以把缓存的域名与</a:t>
            </a:r>
            <a:r>
              <a:rPr lang="en-US" altLang="zh-CN" sz="1800" b="0" dirty="0" smtClean="0">
                <a:latin typeface="微软雅黑" pitchFamily="34" charset="-122"/>
                <a:ea typeface="微软雅黑" pitchFamily="34" charset="-122"/>
              </a:rPr>
              <a:t>IP</a:t>
            </a:r>
            <a:r>
              <a:rPr lang="zh-CN" altLang="zh-CN" sz="1800" b="0" dirty="0" smtClean="0">
                <a:latin typeface="微软雅黑" pitchFamily="34" charset="-122"/>
                <a:ea typeface="微软雅黑" pitchFamily="34" charset="-122"/>
              </a:rPr>
              <a:t>地址的对应关系篡改为攻击者自己指定的网页的</a:t>
            </a:r>
            <a:r>
              <a:rPr lang="en-US" altLang="zh-CN" sz="1800" b="0" dirty="0" smtClean="0">
                <a:latin typeface="微软雅黑" pitchFamily="34" charset="-122"/>
                <a:ea typeface="微软雅黑" pitchFamily="34" charset="-122"/>
              </a:rPr>
              <a:t>IP</a:t>
            </a:r>
            <a:r>
              <a:rPr lang="zh-CN" altLang="zh-CN" sz="1800" b="0" dirty="0" smtClean="0">
                <a:latin typeface="微软雅黑" pitchFamily="34" charset="-122"/>
                <a:ea typeface="微软雅黑" pitchFamily="34" charset="-122"/>
              </a:rPr>
              <a:t>地址，这样的话，用户上网就只能看到攻击者的主页，而不是用户想要取得的网站的主页了。</a:t>
            </a:r>
            <a:endParaRPr lang="en-US" altLang="zh-CN" sz="1800" b="0" dirty="0" smtClean="0">
              <a:latin typeface="微软雅黑" pitchFamily="34" charset="-122"/>
              <a:ea typeface="微软雅黑" pitchFamily="34" charset="-122"/>
            </a:endParaRPr>
          </a:p>
        </p:txBody>
      </p:sp>
      <p:sp>
        <p:nvSpPr>
          <p:cNvPr id="32" name="矩形 31"/>
          <p:cNvSpPr/>
          <p:nvPr/>
        </p:nvSpPr>
        <p:spPr>
          <a:xfrm>
            <a:off x="611560" y="549841"/>
            <a:ext cx="2864887" cy="430887"/>
          </a:xfrm>
          <a:prstGeom prst="rect">
            <a:avLst/>
          </a:prstGeom>
          <a:noFill/>
        </p:spPr>
        <p:txBody>
          <a:bodyPr wrap="none" lIns="91440" tIns="45720" rIns="91440" bIns="45720">
            <a:spAutoFit/>
          </a:bodyPr>
          <a:lstStyle/>
          <a:p>
            <a:pPr algn="ctr"/>
            <a:r>
              <a:rPr lang="zh-CN" altLang="en-US" sz="2200" b="1" dirty="0" smtClean="0">
                <a:solidFill>
                  <a:srgbClr val="C00000"/>
                </a:solidFill>
                <a:latin typeface="Times New Roman" pitchFamily="18" charset="0"/>
                <a:ea typeface="华文细黑" pitchFamily="2" charset="-122"/>
              </a:rPr>
              <a:t>案例二  </a:t>
            </a:r>
            <a:r>
              <a:rPr lang="en-US" altLang="zh-CN" sz="2200" dirty="0" smtClean="0">
                <a:solidFill>
                  <a:srgbClr val="C00000"/>
                </a:solidFill>
                <a:latin typeface="Times New Roman" pitchFamily="18" charset="0"/>
                <a:ea typeface="华文细黑" pitchFamily="2" charset="-122"/>
              </a:rPr>
              <a:t>DNS</a:t>
            </a:r>
            <a:r>
              <a:rPr lang="zh-CN" altLang="en-US" sz="2200" dirty="0" smtClean="0">
                <a:solidFill>
                  <a:srgbClr val="C00000"/>
                </a:solidFill>
                <a:latin typeface="Times New Roman" pitchFamily="18" charset="0"/>
                <a:ea typeface="华文细黑" pitchFamily="2" charset="-122"/>
              </a:rPr>
              <a:t>缓存欺骗</a:t>
            </a:r>
            <a:endParaRPr lang="zh-CN" altLang="en-US" sz="2200" b="1" dirty="0" smtClean="0">
              <a:solidFill>
                <a:srgbClr val="C00000"/>
              </a:solidFill>
              <a:latin typeface="Times New Roman" pitchFamily="18" charset="0"/>
              <a:ea typeface="华文细黑" pitchFamily="2" charset="-122"/>
            </a:endParaRPr>
          </a:p>
        </p:txBody>
      </p:sp>
      <p:sp>
        <p:nvSpPr>
          <p:cNvPr id="6"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39</a:t>
            </a:fld>
            <a:endParaRPr lang="en-GB" dirty="0">
              <a:latin typeface="+mn-ea"/>
              <a:ea typeface="+mn-ea"/>
            </a:endParaRPr>
          </a:p>
        </p:txBody>
      </p:sp>
      <p:pic>
        <p:nvPicPr>
          <p:cNvPr id="8" name="图片 7" descr="Comp_8028141109.jpg"/>
          <p:cNvPicPr>
            <a:picLocks noGrp="1" noChangeAspect="1"/>
          </p:cNvPicPr>
          <p:nvPr isPhoto="1"/>
        </p:nvPicPr>
        <p:blipFill>
          <a:blip r:embed="rId3" cstate="print"/>
          <a:srcRect/>
          <a:stretch>
            <a:fillRect/>
          </a:stretch>
        </p:blipFill>
        <p:spPr bwMode="auto">
          <a:xfrm>
            <a:off x="6726110" y="-14861"/>
            <a:ext cx="1878338" cy="1643661"/>
          </a:xfrm>
          <a:prstGeom prst="rect">
            <a:avLst/>
          </a:prstGeom>
          <a:noFill/>
          <a:ln w="9525">
            <a:noFill/>
            <a:miter lim="800000"/>
            <a:headEnd/>
            <a:tailEnd/>
          </a:ln>
        </p:spPr>
      </p:pic>
      <p:pic>
        <p:nvPicPr>
          <p:cNvPr id="370690" name="imgPicture" descr="c2cec3fdfc039245936e5cb58794a4c27c1e25b4"/>
          <p:cNvPicPr>
            <a:picLocks noChangeAspect="1" noChangeArrowheads="1"/>
          </p:cNvPicPr>
          <p:nvPr/>
        </p:nvPicPr>
        <p:blipFill>
          <a:blip r:embed="rId4" cstate="print"/>
          <a:srcRect/>
          <a:stretch>
            <a:fillRect/>
          </a:stretch>
        </p:blipFill>
        <p:spPr bwMode="auto">
          <a:xfrm>
            <a:off x="3919340" y="1412776"/>
            <a:ext cx="4613100" cy="3535730"/>
          </a:xfrm>
          <a:prstGeom prst="rect">
            <a:avLst/>
          </a:prstGeom>
          <a:noFill/>
          <a:ln w="9525">
            <a:noFill/>
            <a:miter lim="800000"/>
            <a:headEnd/>
            <a:tailEnd/>
          </a:ln>
        </p:spPr>
      </p:pic>
      <p:sp>
        <p:nvSpPr>
          <p:cNvPr id="10" name="矩形 9"/>
          <p:cNvSpPr/>
          <p:nvPr/>
        </p:nvSpPr>
        <p:spPr>
          <a:xfrm>
            <a:off x="549551" y="5034225"/>
            <a:ext cx="7982889" cy="1131079"/>
          </a:xfrm>
          <a:prstGeom prst="rect">
            <a:avLst/>
          </a:prstGeom>
        </p:spPr>
        <p:txBody>
          <a:bodyPr wrap="square">
            <a:spAutoFit/>
          </a:bodyPr>
          <a:lstStyle/>
          <a:p>
            <a:pPr indent="268288" algn="just">
              <a:lnSpc>
                <a:spcPct val="125000"/>
              </a:lnSpc>
              <a:spcBef>
                <a:spcPts val="300"/>
              </a:spcBef>
              <a:buNone/>
            </a:pPr>
            <a:r>
              <a:rPr lang="en-US" altLang="zh-CN" sz="1800" b="0" dirty="0" smtClean="0">
                <a:latin typeface="微软雅黑" pitchFamily="34" charset="-122"/>
                <a:ea typeface="微软雅黑" pitchFamily="34" charset="-122"/>
              </a:rPr>
              <a:t>DNS</a:t>
            </a:r>
            <a:r>
              <a:rPr lang="zh-CN" altLang="zh-CN" sz="1800" b="0" dirty="0" smtClean="0">
                <a:latin typeface="微软雅黑" pitchFamily="34" charset="-122"/>
                <a:ea typeface="微软雅黑" pitchFamily="34" charset="-122"/>
              </a:rPr>
              <a:t>欺骗具体方法有很多，比如</a:t>
            </a:r>
            <a:r>
              <a:rPr lang="en-US" altLang="zh-CN" sz="1800" b="0" dirty="0" smtClean="0">
                <a:latin typeface="微软雅黑" pitchFamily="34" charset="-122"/>
                <a:ea typeface="微软雅黑" pitchFamily="34" charset="-122"/>
              </a:rPr>
              <a:t>DNS</a:t>
            </a:r>
            <a:r>
              <a:rPr lang="zh-CN" altLang="zh-CN" sz="1800" b="0" dirty="0" smtClean="0">
                <a:latin typeface="微软雅黑" pitchFamily="34" charset="-122"/>
                <a:ea typeface="微软雅黑" pitchFamily="34" charset="-122"/>
              </a:rPr>
              <a:t>缓存投毒、</a:t>
            </a:r>
            <a:r>
              <a:rPr lang="en-US" altLang="zh-CN" sz="1800" b="0" dirty="0" smtClean="0">
                <a:latin typeface="微软雅黑" pitchFamily="34" charset="-122"/>
                <a:ea typeface="微软雅黑" pitchFamily="34" charset="-122"/>
              </a:rPr>
              <a:t>hosts</a:t>
            </a:r>
            <a:r>
              <a:rPr lang="zh-CN" altLang="zh-CN" sz="1800" b="0" dirty="0" smtClean="0">
                <a:latin typeface="微软雅黑" pitchFamily="34" charset="-122"/>
                <a:ea typeface="微软雅黑" pitchFamily="34" charset="-122"/>
              </a:rPr>
              <a:t>文件篡改、本机</a:t>
            </a:r>
            <a:r>
              <a:rPr lang="en-US" altLang="zh-CN" sz="1800" b="0" dirty="0" smtClean="0">
                <a:latin typeface="微软雅黑" pitchFamily="34" charset="-122"/>
                <a:ea typeface="微软雅黑" pitchFamily="34" charset="-122"/>
              </a:rPr>
              <a:t>DNS</a:t>
            </a:r>
            <a:r>
              <a:rPr lang="zh-CN" altLang="zh-CN" sz="1800" b="0" dirty="0" smtClean="0">
                <a:latin typeface="微软雅黑" pitchFamily="34" charset="-122"/>
                <a:ea typeface="微软雅黑" pitchFamily="34" charset="-122"/>
              </a:rPr>
              <a:t>劫持等</a:t>
            </a:r>
            <a:r>
              <a:rPr lang="zh-CN" altLang="en-US" sz="1800" b="0" dirty="0" smtClean="0">
                <a:latin typeface="微软雅黑" pitchFamily="34" charset="-122"/>
                <a:ea typeface="微软雅黑" pitchFamily="34" charset="-122"/>
              </a:rPr>
              <a:t>。我们应该平时防护好</a:t>
            </a:r>
            <a:r>
              <a:rPr lang="zh-CN" altLang="zh-CN" sz="1800" b="0" dirty="0" smtClean="0">
                <a:latin typeface="微软雅黑" pitchFamily="34" charset="-122"/>
                <a:ea typeface="微软雅黑" pitchFamily="34" charset="-122"/>
              </a:rPr>
              <a:t>内部设备</a:t>
            </a:r>
            <a:r>
              <a:rPr lang="zh-CN" altLang="en-US" sz="1800" b="0" dirty="0" smtClean="0">
                <a:latin typeface="微软雅黑" pitchFamily="34" charset="-122"/>
                <a:ea typeface="微软雅黑" pitchFamily="34" charset="-122"/>
              </a:rPr>
              <a:t>的安全，</a:t>
            </a:r>
            <a:r>
              <a:rPr lang="zh-CN" altLang="zh-CN" sz="1800" b="0" dirty="0" smtClean="0">
                <a:latin typeface="微软雅黑" pitchFamily="34" charset="-122"/>
                <a:ea typeface="微软雅黑" pitchFamily="34" charset="-122"/>
              </a:rPr>
              <a:t>不被</a:t>
            </a:r>
            <a:r>
              <a:rPr lang="zh-CN" altLang="en-US" sz="1800" b="0" dirty="0" smtClean="0">
                <a:latin typeface="微软雅黑" pitchFamily="34" charset="-122"/>
                <a:ea typeface="微软雅黑" pitchFamily="34" charset="-122"/>
              </a:rPr>
              <a:t>非法</a:t>
            </a:r>
            <a:r>
              <a:rPr lang="zh-CN" altLang="zh-CN" sz="1800" b="0" dirty="0" smtClean="0">
                <a:latin typeface="微软雅黑" pitchFamily="34" charset="-122"/>
                <a:ea typeface="微软雅黑" pitchFamily="34" charset="-122"/>
              </a:rPr>
              <a:t>入侵</a:t>
            </a:r>
            <a:r>
              <a:rPr lang="zh-CN" altLang="en-US" sz="1800" b="0" dirty="0" smtClean="0">
                <a:latin typeface="微软雅黑" pitchFamily="34" charset="-122"/>
                <a:ea typeface="微软雅黑" pitchFamily="34" charset="-122"/>
              </a:rPr>
              <a:t>，</a:t>
            </a:r>
            <a:r>
              <a:rPr lang="zh-CN" altLang="zh-CN" sz="1800" b="0" dirty="0" smtClean="0">
                <a:latin typeface="微软雅黑" pitchFamily="34" charset="-122"/>
                <a:ea typeface="微软雅黑" pitchFamily="34" charset="-122"/>
              </a:rPr>
              <a:t>或者使用最新的</a:t>
            </a:r>
            <a:r>
              <a:rPr lang="en-US" altLang="zh-CN" sz="1800" b="0" dirty="0" smtClean="0">
                <a:latin typeface="微软雅黑" pitchFamily="34" charset="-122"/>
                <a:ea typeface="微软雅黑" pitchFamily="34" charset="-122"/>
              </a:rPr>
              <a:t>DNSSEC</a:t>
            </a:r>
            <a:r>
              <a:rPr lang="zh-CN" altLang="zh-CN" sz="1800" b="0" dirty="0" smtClean="0">
                <a:latin typeface="微软雅黑" pitchFamily="34" charset="-122"/>
                <a:ea typeface="微软雅黑" pitchFamily="34" charset="-122"/>
              </a:rPr>
              <a:t>代替</a:t>
            </a:r>
            <a:r>
              <a:rPr lang="en-US" altLang="zh-CN" sz="1800" b="0" dirty="0" smtClean="0">
                <a:latin typeface="微软雅黑" pitchFamily="34" charset="-122"/>
                <a:ea typeface="微软雅黑" pitchFamily="34" charset="-122"/>
              </a:rPr>
              <a:t>DNS</a:t>
            </a:r>
            <a:r>
              <a:rPr lang="zh-CN" altLang="zh-CN" sz="1800" b="0" dirty="0" smtClean="0">
                <a:latin typeface="微软雅黑" pitchFamily="34" charset="-122"/>
                <a:ea typeface="微软雅黑" pitchFamily="34" charset="-122"/>
              </a:rPr>
              <a:t>，都可以避免遭受到</a:t>
            </a:r>
            <a:r>
              <a:rPr lang="en-US" altLang="zh-CN" sz="1800" b="0" dirty="0" smtClean="0">
                <a:latin typeface="微软雅黑" pitchFamily="34" charset="-122"/>
                <a:ea typeface="微软雅黑" pitchFamily="34" charset="-122"/>
              </a:rPr>
              <a:t>DNS</a:t>
            </a:r>
            <a:r>
              <a:rPr lang="zh-CN" altLang="zh-CN" sz="1800" b="0" dirty="0" smtClean="0">
                <a:latin typeface="微软雅黑" pitchFamily="34" charset="-122"/>
                <a:ea typeface="微软雅黑" pitchFamily="34" charset="-122"/>
              </a:rPr>
              <a:t>欺骗攻击</a:t>
            </a:r>
            <a:r>
              <a:rPr lang="zh-CN" altLang="en-US" sz="1800" b="0" dirty="0" smtClean="0">
                <a:latin typeface="微软雅黑" pitchFamily="34" charset="-122"/>
                <a:ea typeface="微软雅黑" pitchFamily="34" charset="-122"/>
              </a:rPr>
              <a:t>。</a:t>
            </a:r>
            <a:endParaRPr lang="en-US" altLang="zh-CN" sz="1800" b="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35896" y="980728"/>
            <a:ext cx="4824536" cy="2536400"/>
          </a:xfrm>
          <a:prstGeom prst="rect">
            <a:avLst/>
          </a:prstGeom>
        </p:spPr>
        <p:txBody>
          <a:bodyPr wrap="square">
            <a:spAutoFit/>
          </a:bodyPr>
          <a:lstStyle/>
          <a:p>
            <a:pPr indent="361950" algn="l">
              <a:lnSpc>
                <a:spcPct val="150000"/>
              </a:lnSpc>
            </a:pPr>
            <a:r>
              <a:rPr lang="zh-CN" altLang="zh-CN" sz="1800" b="0" dirty="0" smtClean="0">
                <a:latin typeface="微软雅黑" pitchFamily="34" charset="-122"/>
                <a:ea typeface="微软雅黑" pitchFamily="34" charset="-122"/>
              </a:rPr>
              <a:t>安全设计的思想是贯穿于在整个软件架构设计阶段中的，而不是做完所有的架构设计后，再来孤立地来进行系统安全性的设计考虑。</a:t>
            </a:r>
            <a:endParaRPr lang="en-US" altLang="zh-CN" sz="1800" b="0" dirty="0" smtClean="0">
              <a:latin typeface="微软雅黑" pitchFamily="34" charset="-122"/>
              <a:ea typeface="微软雅黑" pitchFamily="34" charset="-122"/>
            </a:endParaRPr>
          </a:p>
          <a:p>
            <a:pPr indent="361950" algn="l">
              <a:lnSpc>
                <a:spcPct val="150000"/>
              </a:lnSpc>
            </a:pPr>
            <a:r>
              <a:rPr lang="zh-CN" altLang="zh-CN" sz="1800" b="0" dirty="0" smtClean="0">
                <a:latin typeface="微软雅黑" pitchFamily="34" charset="-122"/>
                <a:ea typeface="微软雅黑" pitchFamily="34" charset="-122"/>
              </a:rPr>
              <a:t>大量历史经验表明，越早在架构设计阶段考虑到安全设计的系统，比那些在越晚的开发设计阶段才考虑安全设计的系统，要安全得多。</a:t>
            </a:r>
            <a:endParaRPr lang="zh-CN" altLang="en-US" sz="1800" b="0" dirty="0">
              <a:latin typeface="微软雅黑" pitchFamily="34" charset="-122"/>
              <a:ea typeface="微软雅黑" pitchFamily="34" charset="-122"/>
            </a:endParaRPr>
          </a:p>
        </p:txBody>
      </p:sp>
      <p:sp>
        <p:nvSpPr>
          <p:cNvPr id="5" name="标题 1"/>
          <p:cNvSpPr txBox="1">
            <a:spLocks/>
          </p:cNvSpPr>
          <p:nvPr/>
        </p:nvSpPr>
        <p:spPr>
          <a:xfrm>
            <a:off x="611560" y="332656"/>
            <a:ext cx="7632700" cy="576064"/>
          </a:xfrm>
          <a:prstGeom prst="rect">
            <a:avLst/>
          </a:prstGeom>
        </p:spPr>
        <p:txBody>
          <a:bodyPr anchor="ctr"/>
          <a:lstStyle/>
          <a:p>
            <a:pPr lvl="0" algn="l" eaLnBrk="0" hangingPunct="0">
              <a:defRPr/>
            </a:pPr>
            <a:r>
              <a:rPr lang="zh-CN" altLang="en-US" sz="2800" kern="0" dirty="0" smtClean="0">
                <a:solidFill>
                  <a:srgbClr val="990000"/>
                </a:solidFill>
                <a:latin typeface="微软雅黑" pitchFamily="34" charset="-122"/>
                <a:ea typeface="微软雅黑" pitchFamily="34" charset="-122"/>
                <a:cs typeface="Arial" pitchFamily="34" charset="0"/>
              </a:rPr>
              <a:t>安全设计的重要性</a:t>
            </a:r>
            <a:endParaRPr kumimoji="0" lang="zh-CN" altLang="en-US" sz="2800" b="1" i="0" u="none" strike="noStrike" kern="0" cap="none" spc="0" normalizeH="0" baseline="0" noProof="0" dirty="0">
              <a:ln>
                <a:noFill/>
              </a:ln>
              <a:solidFill>
                <a:srgbClr val="990000"/>
              </a:solidFill>
              <a:effectLst/>
              <a:uLnTx/>
              <a:uFillTx/>
              <a:latin typeface="Arial" pitchFamily="34" charset="0"/>
              <a:ea typeface="黑体" pitchFamily="49" charset="-122"/>
              <a:cs typeface="Arial" pitchFamily="34" charset="0"/>
            </a:endParaRPr>
          </a:p>
        </p:txBody>
      </p:sp>
      <p:pic>
        <p:nvPicPr>
          <p:cNvPr id="153603" name="Picture 3"/>
          <p:cNvPicPr>
            <a:picLocks noChangeAspect="1" noChangeArrowheads="1"/>
          </p:cNvPicPr>
          <p:nvPr/>
        </p:nvPicPr>
        <p:blipFill>
          <a:blip r:embed="rId2" cstate="print"/>
          <a:srcRect/>
          <a:stretch>
            <a:fillRect/>
          </a:stretch>
        </p:blipFill>
        <p:spPr bwMode="auto">
          <a:xfrm>
            <a:off x="2439172" y="3717032"/>
            <a:ext cx="6453308" cy="2520280"/>
          </a:xfrm>
          <a:prstGeom prst="rect">
            <a:avLst/>
          </a:prstGeom>
          <a:noFill/>
          <a:ln w="9525">
            <a:noFill/>
            <a:miter lim="800000"/>
            <a:headEnd/>
            <a:tailEnd/>
          </a:ln>
        </p:spPr>
      </p:pic>
      <p:pic>
        <p:nvPicPr>
          <p:cNvPr id="153604" name="Picture 4"/>
          <p:cNvPicPr>
            <a:picLocks noChangeAspect="1" noChangeArrowheads="1"/>
          </p:cNvPicPr>
          <p:nvPr/>
        </p:nvPicPr>
        <p:blipFill>
          <a:blip r:embed="rId3" cstate="print"/>
          <a:srcRect/>
          <a:stretch>
            <a:fillRect/>
          </a:stretch>
        </p:blipFill>
        <p:spPr bwMode="auto">
          <a:xfrm>
            <a:off x="1031333" y="980728"/>
            <a:ext cx="2460547" cy="2596356"/>
          </a:xfrm>
          <a:prstGeom prst="rect">
            <a:avLst/>
          </a:prstGeom>
          <a:noFill/>
          <a:ln w="9525">
            <a:noFill/>
            <a:miter lim="800000"/>
            <a:headEnd/>
            <a:tailEnd/>
          </a:ln>
        </p:spPr>
      </p:pic>
      <p:sp>
        <p:nvSpPr>
          <p:cNvPr id="8" name="矩形 7"/>
          <p:cNvSpPr/>
          <p:nvPr/>
        </p:nvSpPr>
        <p:spPr>
          <a:xfrm>
            <a:off x="683568" y="4163596"/>
            <a:ext cx="1656184" cy="156966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50000"/>
              </a:lnSpc>
            </a:pPr>
            <a:r>
              <a:rPr lang="en-US" altLang="zh-CN" sz="1600" dirty="0" smtClean="0">
                <a:solidFill>
                  <a:srgbClr val="C00000"/>
                </a:solidFill>
                <a:latin typeface="微软雅黑" pitchFamily="34" charset="-122"/>
                <a:ea typeface="微软雅黑" pitchFamily="34" charset="-122"/>
              </a:rPr>
              <a:t>2013</a:t>
            </a:r>
            <a:r>
              <a:rPr lang="zh-CN" altLang="en-US" sz="1600" dirty="0" smtClean="0">
                <a:solidFill>
                  <a:srgbClr val="C00000"/>
                </a:solidFill>
                <a:latin typeface="微软雅黑" pitchFamily="34" charset="-122"/>
                <a:ea typeface="微软雅黑" pitchFamily="34" charset="-122"/>
              </a:rPr>
              <a:t>、</a:t>
            </a:r>
            <a:r>
              <a:rPr lang="en-US" altLang="zh-CN" sz="1600" dirty="0" smtClean="0">
                <a:solidFill>
                  <a:srgbClr val="C00000"/>
                </a:solidFill>
                <a:latin typeface="微软雅黑" pitchFamily="34" charset="-122"/>
                <a:ea typeface="微软雅黑" pitchFamily="34" charset="-122"/>
              </a:rPr>
              <a:t>2014</a:t>
            </a:r>
          </a:p>
          <a:p>
            <a:pPr>
              <a:lnSpc>
                <a:spcPct val="150000"/>
              </a:lnSpc>
            </a:pPr>
            <a:r>
              <a:rPr lang="en-US" altLang="zh-CN" sz="1600" dirty="0" smtClean="0">
                <a:solidFill>
                  <a:srgbClr val="C00000"/>
                </a:solidFill>
                <a:latin typeface="微软雅黑" pitchFamily="34" charset="-122"/>
                <a:ea typeface="微软雅黑" pitchFamily="34" charset="-122"/>
              </a:rPr>
              <a:t> CSEC</a:t>
            </a:r>
            <a:r>
              <a:rPr lang="zh-CN" altLang="en-US" sz="1600" dirty="0" smtClean="0">
                <a:solidFill>
                  <a:srgbClr val="C00000"/>
                </a:solidFill>
                <a:latin typeface="微软雅黑" pitchFamily="34" charset="-122"/>
                <a:ea typeface="微软雅黑" pitchFamily="34" charset="-122"/>
              </a:rPr>
              <a:t>测试问题</a:t>
            </a:r>
            <a:endParaRPr lang="en-US" altLang="zh-CN" sz="1600" dirty="0" smtClean="0">
              <a:solidFill>
                <a:srgbClr val="C00000"/>
              </a:solidFill>
              <a:latin typeface="微软雅黑" pitchFamily="34" charset="-122"/>
              <a:ea typeface="微软雅黑" pitchFamily="34" charset="-122"/>
            </a:endParaRPr>
          </a:p>
          <a:p>
            <a:pPr>
              <a:lnSpc>
                <a:spcPct val="150000"/>
              </a:lnSpc>
            </a:pPr>
            <a:r>
              <a:rPr lang="zh-CN" altLang="en-US" sz="1600" dirty="0" smtClean="0">
                <a:solidFill>
                  <a:srgbClr val="C00000"/>
                </a:solidFill>
                <a:latin typeface="微软雅黑" pitchFamily="34" charset="-122"/>
                <a:ea typeface="微软雅黑" pitchFamily="34" charset="-122"/>
              </a:rPr>
              <a:t>设计类问题</a:t>
            </a:r>
            <a:endParaRPr lang="en-US" altLang="zh-CN" sz="1600" dirty="0" smtClean="0">
              <a:solidFill>
                <a:srgbClr val="C00000"/>
              </a:solidFill>
              <a:latin typeface="微软雅黑" pitchFamily="34" charset="-122"/>
              <a:ea typeface="微软雅黑" pitchFamily="34" charset="-122"/>
            </a:endParaRPr>
          </a:p>
          <a:p>
            <a:pPr>
              <a:lnSpc>
                <a:spcPct val="150000"/>
              </a:lnSpc>
            </a:pPr>
            <a:r>
              <a:rPr lang="zh-CN" altLang="en-US" sz="1600" dirty="0" smtClean="0">
                <a:solidFill>
                  <a:srgbClr val="C00000"/>
                </a:solidFill>
                <a:latin typeface="微软雅黑" pitchFamily="34" charset="-122"/>
                <a:ea typeface="微软雅黑" pitchFamily="34" charset="-122"/>
              </a:rPr>
              <a:t>占比过半</a:t>
            </a:r>
            <a:endParaRPr lang="zh-CN" altLang="en-US" sz="1600" dirty="0">
              <a:solidFill>
                <a:srgbClr val="C00000"/>
              </a:solidFill>
              <a:latin typeface="微软雅黑" pitchFamily="34" charset="-122"/>
              <a:ea typeface="微软雅黑"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3"/>
          <p:cNvSpPr>
            <a:spLocks noGrp="1" noChangeArrowheads="1"/>
          </p:cNvSpPr>
          <p:nvPr>
            <p:ph type="title"/>
          </p:nvPr>
        </p:nvSpPr>
        <p:spPr>
          <a:xfrm>
            <a:off x="653244" y="430893"/>
            <a:ext cx="6913139" cy="870857"/>
          </a:xfrm>
        </p:spPr>
        <p:txBody>
          <a:bodyPr/>
          <a:lstStyle/>
          <a:p>
            <a:pPr eaLnBrk="1" hangingPunct="1"/>
            <a:r>
              <a:rPr lang="zh-CN" altLang="en-US" sz="3600" b="1" dirty="0" smtClean="0"/>
              <a:t>目录</a:t>
            </a:r>
          </a:p>
        </p:txBody>
      </p:sp>
      <p:sp>
        <p:nvSpPr>
          <p:cNvPr id="4"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40</a:t>
            </a:fld>
            <a:endParaRPr lang="en-GB" dirty="0">
              <a:latin typeface="+mn-ea"/>
              <a:ea typeface="+mn-ea"/>
            </a:endParaRPr>
          </a:p>
        </p:txBody>
      </p:sp>
      <p:sp>
        <p:nvSpPr>
          <p:cNvPr id="6" name="Rectangle 25"/>
          <p:cNvSpPr txBox="1">
            <a:spLocks noChangeArrowheads="1"/>
          </p:cNvSpPr>
          <p:nvPr/>
        </p:nvSpPr>
        <p:spPr bwMode="auto">
          <a:xfrm>
            <a:off x="653244" y="1124744"/>
            <a:ext cx="8022444" cy="5015408"/>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zh-CN"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开放设计原则</a:t>
            </a:r>
            <a:r>
              <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Open Design</a:t>
            </a:r>
            <a:r>
              <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chemeClr val="bg1">
                    <a:lumMod val="50000"/>
                  </a:schemeClr>
                </a:solidFill>
                <a:latin typeface="微软雅黑" pitchFamily="34" charset="-122"/>
                <a:ea typeface="微软雅黑" pitchFamily="34" charset="-122"/>
              </a:rPr>
              <a:t>失败安全缺省原则</a:t>
            </a:r>
            <a:r>
              <a:rPr lang="zh-CN" altLang="zh-CN" sz="2600" kern="0" dirty="0" smtClean="0">
                <a:solidFill>
                  <a:schemeClr val="bg1">
                    <a:lumMod val="50000"/>
                  </a:schemeClr>
                </a:solidFill>
                <a:latin typeface="微软雅黑" pitchFamily="34" charset="-122"/>
                <a:ea typeface="微软雅黑" pitchFamily="34" charset="-122"/>
              </a:rPr>
              <a:t>（</a:t>
            </a:r>
            <a:r>
              <a:rPr lang="en-US" altLang="zh-CN" sz="2000" kern="0" dirty="0" smtClean="0">
                <a:solidFill>
                  <a:schemeClr val="bg1">
                    <a:lumMod val="50000"/>
                  </a:schemeClr>
                </a:solidFill>
                <a:latin typeface="微软雅黑" pitchFamily="34" charset="-122"/>
                <a:ea typeface="微软雅黑" pitchFamily="34" charset="-122"/>
              </a:rPr>
              <a:t>Fail-safe defaults</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chemeClr val="bg1">
                    <a:lumMod val="50000"/>
                  </a:schemeClr>
                </a:solidFill>
                <a:latin typeface="微软雅黑" pitchFamily="34" charset="-122"/>
                <a:ea typeface="微软雅黑" pitchFamily="34" charset="-122"/>
              </a:rPr>
              <a:t>权限</a:t>
            </a:r>
            <a:r>
              <a:rPr lang="zh-CN" altLang="zh-CN" sz="2600" kern="0" dirty="0" smtClean="0">
                <a:solidFill>
                  <a:schemeClr val="bg1">
                    <a:lumMod val="50000"/>
                  </a:schemeClr>
                </a:solidFill>
                <a:latin typeface="微软雅黑" pitchFamily="34" charset="-122"/>
                <a:ea typeface="微软雅黑" pitchFamily="34" charset="-122"/>
              </a:rPr>
              <a:t>分离原则（</a:t>
            </a:r>
            <a:r>
              <a:rPr lang="en-US" altLang="zh-CN" sz="2000" kern="0" dirty="0" smtClean="0">
                <a:solidFill>
                  <a:schemeClr val="bg1">
                    <a:lumMod val="50000"/>
                  </a:schemeClr>
                </a:solidFill>
                <a:latin typeface="微软雅黑" pitchFamily="34" charset="-122"/>
                <a:ea typeface="微软雅黑" pitchFamily="34" charset="-122"/>
              </a:rPr>
              <a:t>Separation of Privilege</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chemeClr val="bg1">
                    <a:lumMod val="50000"/>
                  </a:schemeClr>
                </a:solidFill>
                <a:latin typeface="微软雅黑" pitchFamily="34" charset="-122"/>
                <a:ea typeface="微软雅黑" pitchFamily="34" charset="-122"/>
              </a:rPr>
              <a:t>最小特权原则</a:t>
            </a:r>
            <a:r>
              <a:rPr lang="zh-CN" altLang="zh-CN" sz="2600" kern="0" dirty="0" smtClean="0">
                <a:solidFill>
                  <a:schemeClr val="bg1">
                    <a:lumMod val="50000"/>
                  </a:schemeClr>
                </a:solidFill>
                <a:latin typeface="微软雅黑" pitchFamily="34" charset="-122"/>
                <a:ea typeface="微软雅黑" pitchFamily="34" charset="-122"/>
              </a:rPr>
              <a:t>（</a:t>
            </a:r>
            <a:r>
              <a:rPr lang="en-US" altLang="zh-CN" sz="2000" kern="0" dirty="0" smtClean="0">
                <a:solidFill>
                  <a:schemeClr val="bg1">
                    <a:lumMod val="50000"/>
                  </a:schemeClr>
                </a:solidFill>
                <a:latin typeface="微软雅黑" pitchFamily="34" charset="-122"/>
                <a:ea typeface="微软雅黑" pitchFamily="34" charset="-122"/>
              </a:rPr>
              <a:t>Least Privilege</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indent="-300038" algn="l" defTabSz="801688">
              <a:lnSpc>
                <a:spcPct val="140000"/>
              </a:lnSpc>
              <a:buClr>
                <a:srgbClr val="0000CC"/>
              </a:buClr>
              <a:defRPr/>
            </a:pPr>
            <a:r>
              <a:rPr lang="zh-CN" altLang="en-US" sz="2600" kern="0" dirty="0" smtClean="0">
                <a:solidFill>
                  <a:schemeClr val="bg1">
                    <a:lumMod val="50000"/>
                  </a:schemeClr>
                </a:solidFill>
                <a:latin typeface="微软雅黑" pitchFamily="34" charset="-122"/>
                <a:ea typeface="微软雅黑" pitchFamily="34" charset="-122"/>
              </a:rPr>
              <a:t>经济适用</a:t>
            </a:r>
            <a:r>
              <a:rPr lang="zh-CN" altLang="zh-CN" sz="2600" kern="0" dirty="0" smtClean="0">
                <a:solidFill>
                  <a:schemeClr val="bg1">
                    <a:lumMod val="50000"/>
                  </a:schemeClr>
                </a:solidFill>
                <a:latin typeface="微软雅黑" pitchFamily="34" charset="-122"/>
                <a:ea typeface="微软雅黑" pitchFamily="34" charset="-122"/>
              </a:rPr>
              <a:t>原则（</a:t>
            </a:r>
            <a:r>
              <a:rPr lang="en-US" altLang="zh-CN" sz="2000" kern="0" dirty="0" smtClean="0">
                <a:solidFill>
                  <a:schemeClr val="bg1">
                    <a:lumMod val="50000"/>
                  </a:schemeClr>
                </a:solidFill>
                <a:latin typeface="微软雅黑" pitchFamily="34" charset="-122"/>
                <a:ea typeface="微软雅黑" pitchFamily="34" charset="-122"/>
              </a:rPr>
              <a:t>Economy of Mechanism</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zh-CN" sz="2600" kern="0" dirty="0" smtClean="0">
                <a:solidFill>
                  <a:schemeClr val="bg1">
                    <a:lumMod val="50000"/>
                  </a:schemeClr>
                </a:solidFill>
                <a:latin typeface="微软雅黑" pitchFamily="34" charset="-122"/>
                <a:ea typeface="微软雅黑" pitchFamily="34" charset="-122"/>
              </a:rPr>
              <a:t>最小公共化原则（</a:t>
            </a:r>
            <a:r>
              <a:rPr lang="en-US" altLang="zh-CN" sz="2000" kern="0" dirty="0" smtClean="0">
                <a:solidFill>
                  <a:schemeClr val="bg1">
                    <a:lumMod val="50000"/>
                  </a:schemeClr>
                </a:solidFill>
                <a:latin typeface="微软雅黑" pitchFamily="34" charset="-122"/>
                <a:ea typeface="微软雅黑" pitchFamily="34" charset="-122"/>
              </a:rPr>
              <a:t>Least Common Mechanism</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chemeClr val="bg1">
                    <a:lumMod val="50000"/>
                  </a:schemeClr>
                </a:solidFill>
                <a:latin typeface="微软雅黑" pitchFamily="34" charset="-122"/>
                <a:ea typeface="微软雅黑" pitchFamily="34" charset="-122"/>
              </a:rPr>
              <a:t>完全仲裁原则</a:t>
            </a:r>
            <a:r>
              <a:rPr lang="zh-CN" altLang="zh-CN" sz="2600" kern="0" dirty="0" smtClean="0">
                <a:solidFill>
                  <a:schemeClr val="bg1">
                    <a:lumMod val="50000"/>
                  </a:schemeClr>
                </a:solidFill>
                <a:latin typeface="微软雅黑" pitchFamily="34" charset="-122"/>
                <a:ea typeface="微软雅黑" pitchFamily="34" charset="-122"/>
              </a:rPr>
              <a:t>（</a:t>
            </a:r>
            <a:r>
              <a:rPr lang="en-US" altLang="zh-CN" sz="2000" kern="0" dirty="0" smtClean="0">
                <a:solidFill>
                  <a:schemeClr val="bg1">
                    <a:lumMod val="50000"/>
                  </a:schemeClr>
                </a:solidFill>
                <a:latin typeface="微软雅黑" pitchFamily="34" charset="-122"/>
                <a:ea typeface="微软雅黑" pitchFamily="34" charset="-122"/>
              </a:rPr>
              <a:t>Complete Mediation</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rgbClr val="990000"/>
                </a:solidFill>
                <a:latin typeface="微软雅黑" pitchFamily="34" charset="-122"/>
                <a:ea typeface="微软雅黑" pitchFamily="34" charset="-122"/>
              </a:rPr>
              <a:t>心理可承受</a:t>
            </a:r>
            <a:r>
              <a:rPr lang="zh-CN" altLang="zh-CN" sz="2600" kern="0" dirty="0" smtClean="0">
                <a:solidFill>
                  <a:srgbClr val="990000"/>
                </a:solidFill>
                <a:latin typeface="微软雅黑" pitchFamily="34" charset="-122"/>
                <a:ea typeface="微软雅黑" pitchFamily="34" charset="-122"/>
              </a:rPr>
              <a:t>原则（</a:t>
            </a:r>
            <a:r>
              <a:rPr lang="en-US" altLang="zh-CN" sz="2600" kern="0" dirty="0" smtClean="0">
                <a:solidFill>
                  <a:srgbClr val="990000"/>
                </a:solidFill>
                <a:latin typeface="微软雅黑" pitchFamily="34" charset="-122"/>
                <a:ea typeface="微软雅黑" pitchFamily="34" charset="-122"/>
              </a:rPr>
              <a:t>Psychological Acceptability</a:t>
            </a:r>
            <a:r>
              <a:rPr lang="zh-CN" altLang="zh-CN" sz="2600" kern="0" dirty="0" smtClean="0">
                <a:solidFill>
                  <a:srgbClr val="990000"/>
                </a:solidFill>
                <a:latin typeface="微软雅黑" pitchFamily="34" charset="-122"/>
                <a:ea typeface="微软雅黑" pitchFamily="34" charset="-122"/>
              </a:rPr>
              <a:t>）</a:t>
            </a:r>
            <a:endParaRPr lang="en-US" altLang="zh-CN" sz="2600" kern="0" dirty="0" smtClean="0">
              <a:solidFill>
                <a:srgbClr val="990000"/>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纵深防御原则</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Defense in Depth</a:t>
            </a:r>
            <a:r>
              <a:rPr kumimoji="0" lang="zh-CN"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endPar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endPar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3" descr="Comp_8017565218.jpg"/>
          <p:cNvPicPr>
            <a:picLocks noGrp="1" noChangeAspect="1"/>
          </p:cNvPicPr>
          <p:nvPr isPhoto="1"/>
        </p:nvPicPr>
        <p:blipFill>
          <a:blip r:embed="rId3" cstate="print"/>
          <a:srcRect/>
          <a:stretch>
            <a:fillRect/>
          </a:stretch>
        </p:blipFill>
        <p:spPr bwMode="auto">
          <a:xfrm>
            <a:off x="316632" y="937828"/>
            <a:ext cx="2527176" cy="2527176"/>
          </a:xfrm>
          <a:prstGeom prst="rect">
            <a:avLst/>
          </a:prstGeom>
          <a:noFill/>
          <a:ln w="9525">
            <a:noFill/>
            <a:miter lim="800000"/>
            <a:headEnd/>
            <a:tailEnd/>
          </a:ln>
        </p:spPr>
      </p:pic>
      <p:sp>
        <p:nvSpPr>
          <p:cNvPr id="8" name="圆角矩形 7"/>
          <p:cNvSpPr/>
          <p:nvPr/>
        </p:nvSpPr>
        <p:spPr bwMode="auto">
          <a:xfrm>
            <a:off x="547688" y="3356992"/>
            <a:ext cx="8128000" cy="2736304"/>
          </a:xfrm>
          <a:prstGeom prst="roundRect">
            <a:avLst/>
          </a:prstGeom>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2" name="标题 1"/>
          <p:cNvSpPr>
            <a:spLocks noGrp="1"/>
          </p:cNvSpPr>
          <p:nvPr>
            <p:ph type="title"/>
          </p:nvPr>
        </p:nvSpPr>
        <p:spPr/>
        <p:txBody>
          <a:bodyPr/>
          <a:lstStyle/>
          <a:p>
            <a:r>
              <a:rPr lang="en-US" altLang="zh-CN" sz="3200" dirty="0" smtClean="0"/>
              <a:t>8</a:t>
            </a:r>
            <a:r>
              <a:rPr lang="zh-CN" altLang="en-US" sz="3200" dirty="0" smtClean="0"/>
              <a:t>、心理可承受</a:t>
            </a:r>
            <a:r>
              <a:rPr lang="zh-CN" altLang="zh-CN" sz="3200" dirty="0" smtClean="0"/>
              <a:t>原则</a:t>
            </a:r>
            <a:r>
              <a:rPr lang="zh-CN" altLang="en-US" sz="3200" dirty="0" smtClean="0"/>
              <a:t>介绍</a:t>
            </a:r>
          </a:p>
        </p:txBody>
      </p:sp>
      <p:sp>
        <p:nvSpPr>
          <p:cNvPr id="4" name="内容占位符 2"/>
          <p:cNvSpPr txBox="1">
            <a:spLocks/>
          </p:cNvSpPr>
          <p:nvPr/>
        </p:nvSpPr>
        <p:spPr bwMode="auto">
          <a:xfrm>
            <a:off x="547688" y="908720"/>
            <a:ext cx="8280400" cy="5112568"/>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marL="300038" marR="0" lvl="0" indent="-300038" algn="l" defTabSz="801688" rtl="0" eaLnBrk="0" fontAlgn="base" latinLnBrk="0" hangingPunct="0">
              <a:lnSpc>
                <a:spcPct val="140000"/>
              </a:lnSpc>
              <a:spcBef>
                <a:spcPct val="0"/>
              </a:spcBef>
              <a:spcAft>
                <a:spcPct val="0"/>
              </a:spcAft>
              <a:buClr>
                <a:srgbClr val="0000CC"/>
              </a:buClr>
              <a:buSzTx/>
              <a:buFont typeface="Wingdings" pitchFamily="2" charset="2"/>
              <a:buNone/>
              <a:tabLst/>
              <a:defRPr/>
            </a:pPr>
            <a:r>
              <a:rPr kumimoji="0" lang="en-US" altLang="zh-CN" sz="1800" b="1" i="0" u="none" strike="noStrike" kern="0" cap="none" spc="0" normalizeH="0" baseline="0" noProof="0" smtClean="0">
                <a:ln>
                  <a:noFill/>
                </a:ln>
                <a:solidFill>
                  <a:schemeClr val="tx1"/>
                </a:solidFill>
                <a:effectLst/>
                <a:uLnTx/>
                <a:uFillTx/>
                <a:latin typeface="微软雅黑" pitchFamily="34" charset="-122"/>
                <a:ea typeface="微软雅黑" pitchFamily="34" charset="-122"/>
                <a:cs typeface="+mn-cs"/>
              </a:rPr>
              <a:t>		</a:t>
            </a:r>
            <a:endParaRPr kumimoji="0" lang="zh-CN" altLang="en-US" sz="18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5" name="内容占位符 2"/>
          <p:cNvSpPr txBox="1">
            <a:spLocks/>
          </p:cNvSpPr>
          <p:nvPr/>
        </p:nvSpPr>
        <p:spPr bwMode="auto">
          <a:xfrm>
            <a:off x="2555776" y="1844824"/>
            <a:ext cx="6048672" cy="1584176"/>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lvl="0" indent="631825" algn="l" defTabSz="801688" eaLnBrk="0" hangingPunct="0">
              <a:lnSpc>
                <a:spcPct val="140000"/>
              </a:lnSpc>
              <a:buClr>
                <a:srgbClr val="0000CC"/>
              </a:buClr>
            </a:pPr>
            <a:r>
              <a:rPr lang="zh-CN" altLang="en-US" sz="2400" kern="0" dirty="0" smtClean="0">
                <a:latin typeface="微软雅黑" pitchFamily="34" charset="-122"/>
                <a:ea typeface="微软雅黑" pitchFamily="34" charset="-122"/>
              </a:rPr>
              <a:t>安全机制可能为用户增加额外的负担，但这种负担必须是最小的而且是合理的。</a:t>
            </a:r>
          </a:p>
          <a:p>
            <a:pPr marL="300038" marR="0" lvl="0" indent="-300038" algn="l" defTabSz="801688" rtl="0" eaLnBrk="0" fontAlgn="base" latinLnBrk="0" hangingPunct="0">
              <a:lnSpc>
                <a:spcPct val="140000"/>
              </a:lnSpc>
              <a:spcBef>
                <a:spcPct val="0"/>
              </a:spcBef>
              <a:spcAft>
                <a:spcPct val="0"/>
              </a:spcAft>
              <a:buClr>
                <a:srgbClr val="0000CC"/>
              </a:buClr>
              <a:buSzTx/>
              <a:buFont typeface="Wingdings" pitchFamily="2" charset="2"/>
              <a:buNone/>
              <a:tabLst/>
              <a:defRPr/>
            </a:pPr>
            <a:r>
              <a:rPr kumimoji="0" lang="en-US" altLang="zh-CN" sz="24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		</a:t>
            </a:r>
          </a:p>
          <a:p>
            <a:pPr marL="300038" lvl="0" indent="-300038" algn="l" defTabSz="801688" eaLnBrk="0" hangingPunct="0">
              <a:lnSpc>
                <a:spcPct val="140000"/>
              </a:lnSpc>
              <a:buClr>
                <a:srgbClr val="0000CC"/>
              </a:buClr>
            </a:pPr>
            <a:r>
              <a:rPr lang="en-US" altLang="zh-CN" sz="2400" b="0" kern="0" dirty="0" smtClean="0">
                <a:latin typeface="微软雅黑" pitchFamily="34" charset="-122"/>
                <a:ea typeface="微软雅黑" pitchFamily="34" charset="-122"/>
              </a:rPr>
              <a:t>			</a:t>
            </a:r>
            <a:endParaRPr kumimoji="0" lang="zh-CN" altLang="en-US" sz="18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7"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41</a:t>
            </a:fld>
            <a:endParaRPr lang="en-GB" dirty="0">
              <a:latin typeface="+mn-ea"/>
              <a:ea typeface="+mn-ea"/>
            </a:endParaRPr>
          </a:p>
        </p:txBody>
      </p:sp>
      <p:sp>
        <p:nvSpPr>
          <p:cNvPr id="9" name="矩形 8"/>
          <p:cNvSpPr/>
          <p:nvPr/>
        </p:nvSpPr>
        <p:spPr>
          <a:xfrm>
            <a:off x="899592" y="3356992"/>
            <a:ext cx="7488832" cy="3194721"/>
          </a:xfrm>
          <a:prstGeom prst="rect">
            <a:avLst/>
          </a:prstGeom>
        </p:spPr>
        <p:txBody>
          <a:bodyPr wrap="square">
            <a:spAutoFit/>
          </a:bodyPr>
          <a:lstStyle/>
          <a:p>
            <a:pPr marL="300038" lvl="0" indent="-300038" algn="l" defTabSz="801688" eaLnBrk="0" hangingPunct="0">
              <a:lnSpc>
                <a:spcPct val="140000"/>
              </a:lnSpc>
              <a:buClr>
                <a:srgbClr val="0000CC"/>
              </a:buClr>
              <a:defRPr/>
            </a:pPr>
            <a:r>
              <a:rPr lang="zh-CN" altLang="en-US" sz="2200" b="0" kern="0" dirty="0" smtClean="0">
                <a:latin typeface="微软雅黑" pitchFamily="34" charset="-122"/>
                <a:ea typeface="微软雅黑" pitchFamily="34" charset="-122"/>
              </a:rPr>
              <a:t>说明：</a:t>
            </a:r>
            <a:endParaRPr lang="en-US" altLang="zh-CN" sz="2200" b="0" kern="0" dirty="0" smtClean="0">
              <a:latin typeface="微软雅黑" pitchFamily="34" charset="-122"/>
              <a:ea typeface="微软雅黑" pitchFamily="34" charset="-122"/>
            </a:endParaRPr>
          </a:p>
          <a:p>
            <a:pPr marL="450850" lvl="0" indent="-450850" algn="l" defTabSz="801688" eaLnBrk="0" hangingPunct="0">
              <a:lnSpc>
                <a:spcPct val="140000"/>
              </a:lnSpc>
              <a:buClr>
                <a:srgbClr val="0000CC"/>
              </a:buClr>
            </a:pPr>
            <a:r>
              <a:rPr lang="en-US" altLang="zh-CN" sz="2000" b="0" kern="0" dirty="0" smtClean="0">
                <a:latin typeface="微软雅黑" pitchFamily="34" charset="-122"/>
                <a:ea typeface="微软雅黑" pitchFamily="34" charset="-122"/>
              </a:rPr>
              <a:t>①</a:t>
            </a:r>
            <a:r>
              <a:rPr lang="zh-CN" altLang="en-US" sz="2000" b="0" kern="0" dirty="0" smtClean="0">
                <a:latin typeface="微软雅黑" pitchFamily="34" charset="-122"/>
                <a:ea typeface="微软雅黑" pitchFamily="34" charset="-122"/>
              </a:rPr>
              <a:t>、安全机制应该尽可能对系统用户友好，方便他们对系统的使用和理解；</a:t>
            </a:r>
            <a:r>
              <a:rPr lang="en-US" altLang="zh-CN" sz="2000" b="0" kern="0" dirty="0" smtClean="0">
                <a:latin typeface="微软雅黑" pitchFamily="34" charset="-122"/>
                <a:ea typeface="微软雅黑" pitchFamily="34" charset="-122"/>
              </a:rPr>
              <a:t> </a:t>
            </a:r>
          </a:p>
          <a:p>
            <a:pPr marL="450850" lvl="0" indent="-450850" algn="l" defTabSz="801688" eaLnBrk="0" hangingPunct="0">
              <a:lnSpc>
                <a:spcPct val="140000"/>
              </a:lnSpc>
              <a:buClr>
                <a:srgbClr val="0000CC"/>
              </a:buClr>
            </a:pPr>
            <a:r>
              <a:rPr lang="en-US" altLang="zh-CN" sz="2000" b="0" kern="0" dirty="0" smtClean="0">
                <a:latin typeface="微软雅黑" pitchFamily="34" charset="-122"/>
                <a:ea typeface="微软雅黑" pitchFamily="34" charset="-122"/>
              </a:rPr>
              <a:t>②</a:t>
            </a:r>
            <a:r>
              <a:rPr lang="zh-CN" altLang="en-US" sz="2000" b="0" kern="0" dirty="0" smtClean="0">
                <a:latin typeface="微软雅黑" pitchFamily="34" charset="-122"/>
                <a:ea typeface="微软雅黑" pitchFamily="34" charset="-122"/>
              </a:rPr>
              <a:t>、</a:t>
            </a:r>
            <a:r>
              <a:rPr lang="zh-CN" altLang="zh-CN" sz="2000" b="0" kern="0" dirty="0" smtClean="0">
                <a:latin typeface="微软雅黑" pitchFamily="34" charset="-122"/>
                <a:ea typeface="微软雅黑" pitchFamily="34" charset="-122"/>
              </a:rPr>
              <a:t>如果配置方法过于复杂繁琐， </a:t>
            </a:r>
            <a:r>
              <a:rPr lang="zh-CN" altLang="en-US" sz="2000" b="0" kern="0" dirty="0" smtClean="0">
                <a:latin typeface="微软雅黑" pitchFamily="34" charset="-122"/>
                <a:ea typeface="微软雅黑" pitchFamily="34" charset="-122"/>
              </a:rPr>
              <a:t>系统</a:t>
            </a:r>
            <a:r>
              <a:rPr lang="zh-CN" altLang="zh-CN" sz="2000" b="0" kern="0" dirty="0" smtClean="0">
                <a:latin typeface="微软雅黑" pitchFamily="34" charset="-122"/>
                <a:ea typeface="微软雅黑" pitchFamily="34" charset="-122"/>
              </a:rPr>
              <a:t>统管理员可能无意配置了一个错误的选项</a:t>
            </a:r>
            <a:r>
              <a:rPr lang="zh-CN" altLang="en-US" sz="2000" b="0" kern="0" dirty="0" smtClean="0">
                <a:latin typeface="微软雅黑" pitchFamily="34" charset="-122"/>
                <a:ea typeface="微软雅黑" pitchFamily="34" charset="-122"/>
              </a:rPr>
              <a:t>，</a:t>
            </a:r>
            <a:r>
              <a:rPr lang="zh-CN" altLang="zh-CN" sz="2000" b="0" kern="0" dirty="0" smtClean="0">
                <a:latin typeface="微软雅黑" pitchFamily="34" charset="-122"/>
                <a:ea typeface="微软雅黑" pitchFamily="34" charset="-122"/>
              </a:rPr>
              <a:t>反而让系统变得不安全</a:t>
            </a:r>
            <a:r>
              <a:rPr lang="zh-CN" altLang="en-US" sz="2000" b="0" kern="0" dirty="0" smtClean="0">
                <a:latin typeface="微软雅黑" pitchFamily="34" charset="-122"/>
                <a:ea typeface="微软雅黑" pitchFamily="34" charset="-122"/>
              </a:rPr>
              <a:t>。</a:t>
            </a:r>
            <a:endParaRPr lang="en-US" altLang="zh-CN" sz="2000" b="0" kern="0" dirty="0" smtClean="0">
              <a:latin typeface="微软雅黑" pitchFamily="34" charset="-122"/>
              <a:ea typeface="微软雅黑" pitchFamily="34" charset="-122"/>
            </a:endParaRPr>
          </a:p>
          <a:p>
            <a:pPr marL="450850" lvl="0" indent="-450850" algn="l" defTabSz="801688" eaLnBrk="0" hangingPunct="0">
              <a:lnSpc>
                <a:spcPct val="140000"/>
              </a:lnSpc>
              <a:buClr>
                <a:srgbClr val="0000CC"/>
              </a:buClr>
            </a:pPr>
            <a:r>
              <a:rPr lang="en-US" altLang="zh-CN" sz="2000" b="0" kern="0" dirty="0" smtClean="0">
                <a:latin typeface="微软雅黑" pitchFamily="34" charset="-122"/>
                <a:ea typeface="微软雅黑" pitchFamily="34" charset="-122"/>
              </a:rPr>
              <a:t>③</a:t>
            </a:r>
            <a:r>
              <a:rPr lang="zh-CN" altLang="en-US" sz="2000" b="0" kern="0" dirty="0" smtClean="0">
                <a:latin typeface="微软雅黑" pitchFamily="34" charset="-122"/>
                <a:ea typeface="微软雅黑" pitchFamily="34" charset="-122"/>
              </a:rPr>
              <a:t>、该</a:t>
            </a:r>
            <a:r>
              <a:rPr lang="zh-CN" altLang="zh-CN" sz="2000" b="0" kern="0" dirty="0" smtClean="0">
                <a:latin typeface="微软雅黑" pitchFamily="34" charset="-122"/>
                <a:ea typeface="微软雅黑" pitchFamily="34" charset="-122"/>
              </a:rPr>
              <a:t>原则一般与人机交互、</a:t>
            </a:r>
            <a:r>
              <a:rPr lang="en-US" altLang="zh-CN" sz="2000" b="0" kern="0" dirty="0" smtClean="0">
                <a:latin typeface="微软雅黑" pitchFamily="34" charset="-122"/>
                <a:ea typeface="微软雅黑" pitchFamily="34" charset="-122"/>
              </a:rPr>
              <a:t>UCD</a:t>
            </a:r>
            <a:r>
              <a:rPr lang="zh-CN" altLang="zh-CN" sz="2000" b="0" kern="0" dirty="0" smtClean="0">
                <a:latin typeface="微软雅黑" pitchFamily="34" charset="-122"/>
                <a:ea typeface="微软雅黑" pitchFamily="34" charset="-122"/>
              </a:rPr>
              <a:t>界面相关</a:t>
            </a:r>
            <a:r>
              <a:rPr lang="zh-CN" altLang="en-US" sz="2000" b="0" kern="0" dirty="0" smtClean="0">
                <a:latin typeface="微软雅黑" pitchFamily="34" charset="-122"/>
                <a:ea typeface="微软雅黑" pitchFamily="34" charset="-122"/>
              </a:rPr>
              <a:t>。 </a:t>
            </a:r>
          </a:p>
          <a:p>
            <a:pPr marL="300038" lvl="0" indent="-300038" algn="l" defTabSz="801688" eaLnBrk="0" hangingPunct="0">
              <a:lnSpc>
                <a:spcPct val="140000"/>
              </a:lnSpc>
              <a:buClr>
                <a:srgbClr val="0000CC"/>
              </a:buClr>
              <a:defRPr/>
            </a:pPr>
            <a:endParaRPr lang="zh-CN" altLang="en-US" sz="2200" b="0" kern="0" dirty="0" smtClean="0">
              <a:latin typeface="微软雅黑" pitchFamily="34" charset="-122"/>
              <a:ea typeface="微软雅黑" pitchFamily="34" charset="-122"/>
            </a:endParaRPr>
          </a:p>
        </p:txBody>
      </p:sp>
      <p:sp>
        <p:nvSpPr>
          <p:cNvPr id="10" name="燕尾形 9"/>
          <p:cNvSpPr/>
          <p:nvPr/>
        </p:nvSpPr>
        <p:spPr bwMode="auto">
          <a:xfrm>
            <a:off x="2627784" y="1124744"/>
            <a:ext cx="5076440" cy="558350"/>
          </a:xfrm>
          <a:prstGeom prst="chevron">
            <a:avLst/>
          </a:prstGeom>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300038" lvl="0" indent="-300038" algn="l" defTabSz="801688" eaLnBrk="0" hangingPunct="0">
              <a:lnSpc>
                <a:spcPct val="140000"/>
              </a:lnSpc>
              <a:buClr>
                <a:srgbClr val="0000CC"/>
              </a:buClr>
            </a:pPr>
            <a:r>
              <a:rPr lang="en-US" altLang="zh-CN" sz="2400" kern="0" dirty="0" smtClean="0">
                <a:solidFill>
                  <a:schemeClr val="tx1"/>
                </a:solidFill>
                <a:latin typeface="微软雅黑" pitchFamily="34" charset="-122"/>
                <a:ea typeface="微软雅黑" pitchFamily="34" charset="-122"/>
              </a:rPr>
              <a:t>Psychological Acceptability</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DtsShapeName" descr="@C0B@802GDDB566BC6524E4GB3740BE609:J8X859@I[59223!!!!!!BIHO@]{59223!!!!@5D358D1102E23BEE431102E23BEE43!!!!!!!!!!!!!!!!!!!!!!!!!!!!!!!!!!!!!!!!!!!!!!!!!!!!9==AL9=&gt;:WV46093!!!!!!BIHO@]v46093!!!B1@9103011D15B666G2D11D15B666G2D!!!!!!!!!!!!!!!!!!!!!!!!!!!!!!!!!!!!!!!!!!!!!!!!!!!!9=A;a9=A:3Y11008791!!!BIHO@]y11008791!@5D356@11053@77941211053@779412!!!!!!!!!!!!!!!!!!!!!!!!!!!!!!!!!!!!!!!!!!!!!!!!!!!!9=L?\9=L&gt;NKNIOKH@OF!!!BIHO@]k75136!!!B1@9100G11D15B66@67711D15B66@677!!!!!!!!!!!!!!!!!!!!!!!!!!!!!!!!!!!!!!!!!!!!!!!!!!!!9=LA@9=LATv11031284!!!BIHO@]v11031284!@5D35@411014BG851B911014BG851B9!!!!!!!!!!!!!!!!!!!!!!!!!!!!!!!!!!!!!!!!!!!!!!!!!!!!804&lt;X804&lt;e[71139596!!!BIHO@]{71139596!@5D5C08110830GE4E1@110830GE4E1@!!!!!!!!!!!!!!!!!!!!!!!!!!!!!!!!!!!!!!!!!!!!!!!!!!!!9=58D9=5@RI36444E!!!!!BIHO@]i36444!!!!@5D35BB11014BD714GB11014BD714GB!!!!!!!!!!!!!!!!!!!!!!!!!!!!!!!!!!!!!!!!!!!!!!!!!!!!87C:f87J8bM72475!!!!!!BIHO@]m72475!!!1@577C8E1102E23B73051102E23B7305!!!!!!!!!!!!!!!!!!!!!!!!!!!!!!!!!!!!!!!!!!!!!!!!!!!!8:2;V8=2;^I22539!!!!!!BIHO@]i110739331@577C5C1102E52@2841贴面背瑟赋戊漾氮需抓藐并晋猫返/qqu!!!!!!!!!!!!!!!!!!!!!!!!!!!!!!!!!!!!!!!!!!!!!!!!!!!!!!!!!!!!!!!!!!!!!!!!!!!!!!!!!!!!!!!!!!!!!!!!!!!!!!!!!!!!!!!!!!!!!!!!!!!!!!!!!!!!!!!!!!!!!!!!!!!!!!!!!!!!!!!!!!!!!!!!!!!!!!!!!!!!!!!!!!!!!!!!!!!!!!!!!!!!!!!!!!!!!!!!!!!!!!!!!!!!!!!!!!!!!!!!!!!!!!!!!!!!!!!!!!!!!!!!!!!!!!!!!!!!!!!!!!!!!!!!!!!!!!!!!!!!!!!!!!!!!!!!!!!!!!!!!!!!!!!!!!!!!!!!!!!!!!!!!!!!!!!!!!!!!!!!!!!!!!!!!!!!!!!!!!!!!!!!!!!!!!!!!!!!!!!!!!!!!!!!!!!!!!!!!!!!!!!!!!!!!!!!!!!!!!!!!!!!!!!!!!!!!!!!!!!!!!!!!!!!!!!!!!!!!!!!!!!!!!!!!!!!!!!!!!!!!!!!!!!!!!!!!!!!!!!!!!!!!!!!!!!!!!!!!!!!!!!!!!!!!!!!!!!!!!!!!!!!!!!!!!!!!!!!!!!!!!!!!!!!!!!!!!!!!!!!!!!!!!!!!!!!!!!!!!!!!!!!!!!!!!!!!!!!!!!!!!!!!!!!!!!!!!!!!!!!!!!!!!!!!!!!!!!!!!!!!!!!!!!!!!!!!!!!!!!!!!!!!!!!!!!!!!!!!!!!!!!!!!!!!!!!!!!!!!!!!!!!!!!!!!!!!!!!!!!!!!!!!!!!!!!!!!!!!!!!!!!!!!!!!!!!!!!!!!!!!!!!!!!!!!!!!!!!!!!!!!!!!!!!!!!!!!!!!!!!!!!!!!!!!!!!!!!!!!!!!!!!!!!!!!!!!!!!!!!!!!!!!!!!!!!!!!!!!!!!!!!!!!!!!!!!!!!!!!!!!!!!!!!!!!!!!!!!!!!!!!!!!!!!!!!!!!!!!!!!!!!!!!!!!!!!!!!!!!!!!!!!!!!!!!!!!!!!!!!!!!!!!!!!!!!!!!!!!!!!!!!!!!!!!!!!!!!!!!!!!!!!!!!!!!!!!!!!!!!!!!!!!!!!!!!!!!!!!!!!!!!!!!!!!!!!!!!!!!!!!!!!!!!!!!!!!!!!!!!!!!!!!!!!!!!!!!!!!!!!!!!!!!!!!!!!!!!!!!!!!!!!!!!!!!!!!!!!!!!!!!!!!!!!!!!!!!!!!!!!!!!!!!!!!!!!!!!!!!!!!!!!!!!!!!!!!!!!!!!!!!!!!!!!!!!!!!!!!!!!!!!!!!!!!!!!!!!!!!!!!!!!!!!!!!!!!!!!!!!!!!!!!!!!!!!!!!!!!!!!!!!!!!!!!!!!!!!!!!!!!!!!!!!!!!!!!!!!!1!1" hidden="1"/>
          <p:cNvSpPr>
            <a:spLocks noChangeArrowheads="1"/>
          </p:cNvSpPr>
          <p:nvPr/>
        </p:nvSpPr>
        <p:spPr bwMode="auto">
          <a:xfrm>
            <a:off x="-307112" y="-280951"/>
            <a:ext cx="313593" cy="563414"/>
          </a:xfrm>
          <a:custGeom>
            <a:avLst/>
            <a:gdLst>
              <a:gd name="T0" fmla="*/ 691178692 w 21600"/>
              <a:gd name="T1" fmla="*/ 1371900671 h 21600"/>
              <a:gd name="T2" fmla="*/ 186352466 w 21600"/>
              <a:gd name="T3" fmla="*/ 2147483647 h 21600"/>
              <a:gd name="T4" fmla="*/ 691178692 w 21600"/>
              <a:gd name="T5" fmla="*/ 2147483647 h 21600"/>
              <a:gd name="T6" fmla="*/ 1188372008 w 21600"/>
              <a:gd name="T7" fmla="*/ 2147483647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noFill/>
            <a:miter lim="800000"/>
            <a:headEnd/>
            <a:tailEnd/>
          </a:ln>
        </p:spPr>
        <p:txBody>
          <a:bodyPr wrap="none" lIns="83419" tIns="41709" rIns="83419" bIns="41709" anchor="ctr">
            <a:spAutoFit/>
          </a:bodyPr>
          <a:lstStyle/>
          <a:p>
            <a:endParaRPr lang="zh-CN" altLang="en-US"/>
          </a:p>
        </p:txBody>
      </p:sp>
      <p:sp>
        <p:nvSpPr>
          <p:cNvPr id="50" name="Rectangle 182"/>
          <p:cNvSpPr>
            <a:spLocks noChangeArrowheads="1"/>
          </p:cNvSpPr>
          <p:nvPr/>
        </p:nvSpPr>
        <p:spPr bwMode="white">
          <a:xfrm>
            <a:off x="302038" y="3847348"/>
            <a:ext cx="1466636" cy="361262"/>
          </a:xfrm>
          <a:prstGeom prst="rect">
            <a:avLst/>
          </a:prstGeom>
          <a:noFill/>
          <a:ln w="9525" algn="ctr">
            <a:noFill/>
            <a:miter lim="800000"/>
            <a:headEnd/>
            <a:tailEnd/>
          </a:ln>
          <a:effectLst/>
        </p:spPr>
        <p:txBody>
          <a:bodyPr lIns="83448" tIns="41724" rIns="83448" bIns="41724">
            <a:spAutoFit/>
          </a:bodyPr>
          <a:lstStyle/>
          <a:p>
            <a:pPr fontAlgn="auto">
              <a:spcBef>
                <a:spcPts val="0"/>
              </a:spcBef>
              <a:spcAft>
                <a:spcPts val="0"/>
              </a:spcAft>
              <a:defRPr/>
            </a:pPr>
            <a:r>
              <a:rPr lang="zh-CN" altLang="en-US" sz="1800" kern="0" dirty="0">
                <a:solidFill>
                  <a:srgbClr val="FFFFFF"/>
                </a:solidFill>
                <a:latin typeface="华文细黑" pitchFamily="2" charset="-122"/>
                <a:ea typeface="华文细黑" pitchFamily="2" charset="-122"/>
              </a:rPr>
              <a:t>专家点评</a:t>
            </a:r>
            <a:endParaRPr lang="en-US" altLang="zh-CN" sz="1800" kern="0" dirty="0">
              <a:solidFill>
                <a:srgbClr val="FFFFFF"/>
              </a:solidFill>
              <a:latin typeface="华文细黑" pitchFamily="2" charset="-122"/>
              <a:ea typeface="华文细黑" pitchFamily="2" charset="-122"/>
            </a:endParaRPr>
          </a:p>
        </p:txBody>
      </p:sp>
      <p:sp>
        <p:nvSpPr>
          <p:cNvPr id="61" name="Rectangle 181"/>
          <p:cNvSpPr>
            <a:spLocks noChangeArrowheads="1"/>
          </p:cNvSpPr>
          <p:nvPr/>
        </p:nvSpPr>
        <p:spPr bwMode="white">
          <a:xfrm>
            <a:off x="1259632" y="2306428"/>
            <a:ext cx="1872208" cy="330484"/>
          </a:xfrm>
          <a:prstGeom prst="rect">
            <a:avLst/>
          </a:prstGeom>
          <a:noFill/>
          <a:ln w="9525" algn="ctr">
            <a:noFill/>
            <a:miter lim="800000"/>
            <a:headEnd/>
            <a:tailEnd/>
          </a:ln>
          <a:effectLst/>
        </p:spPr>
        <p:txBody>
          <a:bodyPr wrap="square" lIns="83448" tIns="41724" rIns="83448" bIns="41724">
            <a:spAutoFit/>
          </a:bodyPr>
          <a:lstStyle/>
          <a:p>
            <a:pPr fontAlgn="auto">
              <a:spcBef>
                <a:spcPts val="0"/>
              </a:spcBef>
              <a:spcAft>
                <a:spcPts val="0"/>
              </a:spcAft>
              <a:defRPr/>
            </a:pPr>
            <a:r>
              <a:rPr lang="zh-CN" altLang="en-US" sz="1600" kern="0" dirty="0" smtClean="0">
                <a:solidFill>
                  <a:srgbClr val="0070C0"/>
                </a:solidFill>
                <a:latin typeface="华文细黑" pitchFamily="2" charset="-122"/>
                <a:ea typeface="华文细黑" pitchFamily="2" charset="-122"/>
              </a:rPr>
              <a:t>首次登录界面</a:t>
            </a:r>
            <a:endParaRPr lang="en-US" altLang="zh-CN" sz="1600" kern="0" dirty="0">
              <a:solidFill>
                <a:srgbClr val="0070C0"/>
              </a:solidFill>
              <a:latin typeface="华文细黑" pitchFamily="2" charset="-122"/>
              <a:ea typeface="华文细黑" pitchFamily="2" charset="-122"/>
            </a:endParaRPr>
          </a:p>
        </p:txBody>
      </p:sp>
      <p:sp>
        <p:nvSpPr>
          <p:cNvPr id="62" name="Rectangle 182"/>
          <p:cNvSpPr>
            <a:spLocks noChangeArrowheads="1"/>
          </p:cNvSpPr>
          <p:nvPr/>
        </p:nvSpPr>
        <p:spPr bwMode="white">
          <a:xfrm>
            <a:off x="302038" y="3534383"/>
            <a:ext cx="1466636" cy="330484"/>
          </a:xfrm>
          <a:prstGeom prst="rect">
            <a:avLst/>
          </a:prstGeom>
          <a:noFill/>
          <a:ln w="9525" algn="ctr">
            <a:noFill/>
            <a:miter lim="800000"/>
            <a:headEnd/>
            <a:tailEnd/>
          </a:ln>
          <a:effectLst/>
        </p:spPr>
        <p:txBody>
          <a:bodyPr lIns="83448" tIns="41724" rIns="83448" bIns="41724">
            <a:spAutoFit/>
          </a:bodyPr>
          <a:lstStyle/>
          <a:p>
            <a:pPr fontAlgn="auto">
              <a:spcBef>
                <a:spcPts val="0"/>
              </a:spcBef>
              <a:spcAft>
                <a:spcPts val="0"/>
              </a:spcAft>
              <a:defRPr/>
            </a:pPr>
            <a:r>
              <a:rPr lang="zh-CN" altLang="en-US" sz="1600" kern="0" dirty="0">
                <a:solidFill>
                  <a:srgbClr val="FFFFFF"/>
                </a:solidFill>
                <a:latin typeface="华文细黑" pitchFamily="2" charset="-122"/>
                <a:ea typeface="华文细黑" pitchFamily="2" charset="-122"/>
              </a:rPr>
              <a:t>专家点评</a:t>
            </a:r>
            <a:endParaRPr lang="en-US" altLang="zh-CN" sz="1600" kern="0" dirty="0">
              <a:solidFill>
                <a:srgbClr val="FFFFFF"/>
              </a:solidFill>
              <a:latin typeface="华文细黑" pitchFamily="2" charset="-122"/>
              <a:ea typeface="华文细黑" pitchFamily="2" charset="-122"/>
            </a:endParaRPr>
          </a:p>
        </p:txBody>
      </p:sp>
      <p:sp>
        <p:nvSpPr>
          <p:cNvPr id="66" name="Rectangle 183"/>
          <p:cNvSpPr>
            <a:spLocks noChangeArrowheads="1"/>
          </p:cNvSpPr>
          <p:nvPr/>
        </p:nvSpPr>
        <p:spPr bwMode="white">
          <a:xfrm>
            <a:off x="391946" y="5105253"/>
            <a:ext cx="1274175" cy="330484"/>
          </a:xfrm>
          <a:prstGeom prst="rect">
            <a:avLst/>
          </a:prstGeom>
          <a:noFill/>
          <a:ln w="9525" algn="ctr">
            <a:noFill/>
            <a:miter lim="800000"/>
            <a:headEnd/>
            <a:tailEnd/>
          </a:ln>
          <a:effectLst/>
        </p:spPr>
        <p:txBody>
          <a:bodyPr lIns="83448" tIns="41724" rIns="83448" bIns="41724">
            <a:spAutoFit/>
          </a:bodyPr>
          <a:lstStyle/>
          <a:p>
            <a:pPr fontAlgn="auto">
              <a:spcBef>
                <a:spcPts val="0"/>
              </a:spcBef>
              <a:spcAft>
                <a:spcPts val="0"/>
              </a:spcAft>
              <a:defRPr/>
            </a:pPr>
            <a:r>
              <a:rPr lang="zh-CN" altLang="en-US" sz="1600" kern="0" dirty="0">
                <a:solidFill>
                  <a:srgbClr val="FFFFFF"/>
                </a:solidFill>
                <a:latin typeface="华文细黑" pitchFamily="2" charset="-122"/>
                <a:ea typeface="华文细黑" pitchFamily="2" charset="-122"/>
              </a:rPr>
              <a:t>设计建议</a:t>
            </a:r>
            <a:endParaRPr lang="en-US" altLang="zh-CN" sz="1600" kern="0" dirty="0">
              <a:solidFill>
                <a:srgbClr val="FFFFFF"/>
              </a:solidFill>
              <a:latin typeface="华文细黑" pitchFamily="2" charset="-122"/>
              <a:ea typeface="华文细黑" pitchFamily="2" charset="-122"/>
            </a:endParaRPr>
          </a:p>
        </p:txBody>
      </p:sp>
      <p:sp>
        <p:nvSpPr>
          <p:cNvPr id="32789" name="Rectangle 175"/>
          <p:cNvSpPr>
            <a:spLocks noChangeArrowheads="1"/>
          </p:cNvSpPr>
          <p:nvPr/>
        </p:nvSpPr>
        <p:spPr bwMode="auto">
          <a:xfrm>
            <a:off x="323528" y="908720"/>
            <a:ext cx="8136384" cy="1470184"/>
          </a:xfrm>
          <a:prstGeom prst="rect">
            <a:avLst/>
          </a:prstGeom>
          <a:noFill/>
          <a:ln w="19050">
            <a:noFill/>
            <a:miter lim="800000"/>
            <a:headEnd/>
            <a:tailEnd/>
          </a:ln>
        </p:spPr>
        <p:txBody>
          <a:bodyPr lIns="0" tIns="0" rIns="0" bIns="0" anchor="ctr"/>
          <a:lstStyle/>
          <a:p>
            <a:pPr marL="173850" lvl="1" indent="243390" algn="l">
              <a:lnSpc>
                <a:spcPct val="125000"/>
              </a:lnSpc>
              <a:tabLst>
                <a:tab pos="7776903" algn="r"/>
              </a:tabLst>
            </a:pPr>
            <a:r>
              <a:rPr lang="zh-CN" altLang="en-US" sz="1800" dirty="0" smtClean="0">
                <a:latin typeface="微软雅黑" pitchFamily="34" charset="-122"/>
                <a:ea typeface="微软雅黑" pitchFamily="34" charset="-122"/>
              </a:rPr>
              <a:t>    </a:t>
            </a:r>
            <a:r>
              <a:rPr lang="zh-CN" altLang="en-US" sz="1800" b="0" dirty="0" smtClean="0">
                <a:latin typeface="微软雅黑" pitchFamily="34" charset="-122"/>
                <a:ea typeface="微软雅黑" pitchFamily="34" charset="-122"/>
              </a:rPr>
              <a:t>公司</a:t>
            </a:r>
            <a:r>
              <a:rPr lang="en-US" altLang="zh-CN" sz="1800" b="0" dirty="0" smtClean="0">
                <a:latin typeface="微软雅黑" pitchFamily="34" charset="-122"/>
                <a:ea typeface="微软雅黑" pitchFamily="34" charset="-122"/>
              </a:rPr>
              <a:t>Web</a:t>
            </a:r>
            <a:r>
              <a:rPr lang="zh-CN" altLang="en-US" sz="1800" b="0" dirty="0" smtClean="0">
                <a:latin typeface="微软雅黑" pitchFamily="34" charset="-122"/>
                <a:ea typeface="微软雅黑" pitchFamily="34" charset="-122"/>
              </a:rPr>
              <a:t>产品，管理员登录管理界面，增加验证码校验能够降低自动化工具的暴力破解管理员账号的概率，但是对管理员的使用体验很差，但是可以通过输错密码</a:t>
            </a:r>
            <a:r>
              <a:rPr lang="en-US" altLang="zh-CN" sz="1800" b="0" dirty="0" smtClean="0">
                <a:latin typeface="微软雅黑" pitchFamily="34" charset="-122"/>
                <a:ea typeface="微软雅黑" pitchFamily="34" charset="-122"/>
              </a:rPr>
              <a:t>3</a:t>
            </a:r>
            <a:r>
              <a:rPr lang="zh-CN" altLang="en-US" sz="1800" b="0" dirty="0" smtClean="0">
                <a:latin typeface="微软雅黑" pitchFamily="34" charset="-122"/>
                <a:ea typeface="微软雅黑" pitchFamily="34" charset="-122"/>
              </a:rPr>
              <a:t>次才需要输入校验码来增强安全性的同时提升管理员的使用感受。</a:t>
            </a:r>
            <a:endParaRPr lang="zh-CN" altLang="de-DE" sz="1800" b="0" dirty="0">
              <a:latin typeface="微软雅黑" pitchFamily="34" charset="-122"/>
              <a:ea typeface="微软雅黑" pitchFamily="34" charset="-122"/>
            </a:endParaRPr>
          </a:p>
        </p:txBody>
      </p:sp>
      <p:pic>
        <p:nvPicPr>
          <p:cNvPr id="214018" name="Picture 2"/>
          <p:cNvPicPr>
            <a:picLocks noChangeAspect="1" noChangeArrowheads="1"/>
          </p:cNvPicPr>
          <p:nvPr/>
        </p:nvPicPr>
        <p:blipFill>
          <a:blip r:embed="rId3" cstate="print"/>
          <a:srcRect/>
          <a:stretch>
            <a:fillRect/>
          </a:stretch>
        </p:blipFill>
        <p:spPr bwMode="auto">
          <a:xfrm>
            <a:off x="251520" y="2780928"/>
            <a:ext cx="4314825" cy="3181350"/>
          </a:xfrm>
          <a:prstGeom prst="rect">
            <a:avLst/>
          </a:prstGeom>
          <a:noFill/>
          <a:ln w="9525">
            <a:noFill/>
            <a:miter lim="800000"/>
            <a:headEnd/>
            <a:tailEnd/>
          </a:ln>
        </p:spPr>
      </p:pic>
      <p:pic>
        <p:nvPicPr>
          <p:cNvPr id="214019" name="Picture 3"/>
          <p:cNvPicPr>
            <a:picLocks noChangeAspect="1" noChangeArrowheads="1"/>
          </p:cNvPicPr>
          <p:nvPr/>
        </p:nvPicPr>
        <p:blipFill>
          <a:blip r:embed="rId4" cstate="print"/>
          <a:srcRect/>
          <a:stretch>
            <a:fillRect/>
          </a:stretch>
        </p:blipFill>
        <p:spPr bwMode="auto">
          <a:xfrm>
            <a:off x="4716016" y="2780928"/>
            <a:ext cx="4295775" cy="3200400"/>
          </a:xfrm>
          <a:prstGeom prst="rect">
            <a:avLst/>
          </a:prstGeom>
          <a:noFill/>
          <a:ln w="9525">
            <a:noFill/>
            <a:miter lim="800000"/>
            <a:headEnd/>
            <a:tailEnd/>
          </a:ln>
        </p:spPr>
      </p:pic>
      <p:sp>
        <p:nvSpPr>
          <p:cNvPr id="21" name="Rectangle 181"/>
          <p:cNvSpPr>
            <a:spLocks noChangeArrowheads="1"/>
          </p:cNvSpPr>
          <p:nvPr/>
        </p:nvSpPr>
        <p:spPr bwMode="white">
          <a:xfrm>
            <a:off x="5225852" y="2289870"/>
            <a:ext cx="3234060" cy="330484"/>
          </a:xfrm>
          <a:prstGeom prst="rect">
            <a:avLst/>
          </a:prstGeom>
          <a:noFill/>
          <a:ln w="9525" algn="ctr">
            <a:noFill/>
            <a:miter lim="800000"/>
            <a:headEnd/>
            <a:tailEnd/>
          </a:ln>
          <a:effectLst/>
        </p:spPr>
        <p:txBody>
          <a:bodyPr wrap="square" lIns="83448" tIns="41724" rIns="83448" bIns="41724">
            <a:spAutoFit/>
          </a:bodyPr>
          <a:lstStyle/>
          <a:p>
            <a:pPr fontAlgn="auto">
              <a:spcBef>
                <a:spcPts val="0"/>
              </a:spcBef>
              <a:spcAft>
                <a:spcPts val="0"/>
              </a:spcAft>
              <a:defRPr/>
            </a:pPr>
            <a:r>
              <a:rPr lang="zh-CN" altLang="en-US" sz="1600" kern="0" dirty="0" smtClean="0">
                <a:solidFill>
                  <a:srgbClr val="C00000"/>
                </a:solidFill>
                <a:latin typeface="华文细黑" pitchFamily="2" charset="-122"/>
                <a:ea typeface="华文细黑" pitchFamily="2" charset="-122"/>
              </a:rPr>
              <a:t>密码输错</a:t>
            </a:r>
            <a:r>
              <a:rPr lang="en-US" altLang="zh-CN" sz="1600" kern="0" dirty="0" smtClean="0">
                <a:solidFill>
                  <a:srgbClr val="C00000"/>
                </a:solidFill>
                <a:latin typeface="华文细黑" pitchFamily="2" charset="-122"/>
                <a:ea typeface="华文细黑" pitchFamily="2" charset="-122"/>
              </a:rPr>
              <a:t>3</a:t>
            </a:r>
            <a:r>
              <a:rPr lang="zh-CN" altLang="en-US" sz="1600" kern="0" dirty="0" smtClean="0">
                <a:solidFill>
                  <a:srgbClr val="C00000"/>
                </a:solidFill>
                <a:latin typeface="华文细黑" pitchFamily="2" charset="-122"/>
                <a:ea typeface="华文细黑" pitchFamily="2" charset="-122"/>
              </a:rPr>
              <a:t>次后的登录界面</a:t>
            </a:r>
            <a:endParaRPr lang="en-US" altLang="zh-CN" sz="1600" kern="0" dirty="0">
              <a:solidFill>
                <a:srgbClr val="C00000"/>
              </a:solidFill>
              <a:latin typeface="华文细黑" pitchFamily="2" charset="-122"/>
              <a:ea typeface="华文细黑" pitchFamily="2" charset="-122"/>
            </a:endParaRPr>
          </a:p>
        </p:txBody>
      </p:sp>
      <p:sp>
        <p:nvSpPr>
          <p:cNvPr id="14" name="矩形 13"/>
          <p:cNvSpPr/>
          <p:nvPr/>
        </p:nvSpPr>
        <p:spPr>
          <a:xfrm>
            <a:off x="421299" y="406985"/>
            <a:ext cx="3358613" cy="430887"/>
          </a:xfrm>
          <a:prstGeom prst="rect">
            <a:avLst/>
          </a:prstGeom>
          <a:noFill/>
        </p:spPr>
        <p:txBody>
          <a:bodyPr wrap="none" lIns="91440" tIns="45720" rIns="91440" bIns="45720">
            <a:spAutoFit/>
          </a:bodyPr>
          <a:lstStyle/>
          <a:p>
            <a:pPr algn="ctr"/>
            <a:r>
              <a:rPr lang="zh-CN" altLang="en-US" sz="2200" b="1" dirty="0" smtClean="0">
                <a:solidFill>
                  <a:srgbClr val="C00000"/>
                </a:solidFill>
                <a:latin typeface="Times New Roman" pitchFamily="18" charset="0"/>
                <a:ea typeface="华文细黑" pitchFamily="2" charset="-122"/>
              </a:rPr>
              <a:t>案例</a:t>
            </a:r>
            <a:r>
              <a:rPr lang="en-US" altLang="zh-CN" sz="2200" b="1" dirty="0" smtClean="0">
                <a:solidFill>
                  <a:srgbClr val="C00000"/>
                </a:solidFill>
                <a:latin typeface="Times New Roman" pitchFamily="18" charset="0"/>
                <a:ea typeface="华文细黑" pitchFamily="2" charset="-122"/>
              </a:rPr>
              <a:t>1   </a:t>
            </a:r>
            <a:r>
              <a:rPr lang="zh-CN" altLang="en-US" sz="2200" b="1" dirty="0" smtClean="0">
                <a:solidFill>
                  <a:srgbClr val="C00000"/>
                </a:solidFill>
                <a:latin typeface="Times New Roman" pitchFamily="18" charset="0"/>
                <a:ea typeface="华文细黑" pitchFamily="2" charset="-122"/>
              </a:rPr>
              <a:t>验证码的正向案例</a:t>
            </a:r>
          </a:p>
        </p:txBody>
      </p:sp>
      <p:sp>
        <p:nvSpPr>
          <p:cNvPr id="15" name="Date Placeholder 3"/>
          <p:cNvSpPr txBox="1">
            <a:spLocks/>
          </p:cNvSpPr>
          <p:nvPr/>
        </p:nvSpPr>
        <p:spPr>
          <a:xfrm>
            <a:off x="6012160" y="6178302"/>
            <a:ext cx="1008113" cy="444202"/>
          </a:xfrm>
          <a:prstGeom prst="rect">
            <a:avLst/>
          </a:prstGeom>
        </p:spPr>
        <p:txBody>
          <a:bodyPr/>
          <a:lstStyle/>
          <a:p>
            <a:pPr marL="0" marR="0" lvl="0" indent="0" algn="ctr" defTabSz="770700" rtl="0" eaLnBrk="1" fontAlgn="base" latinLnBrk="0" hangingPunct="1">
              <a:lnSpc>
                <a:spcPct val="100000"/>
              </a:lnSpc>
              <a:spcBef>
                <a:spcPct val="0"/>
              </a:spcBef>
              <a:spcAft>
                <a:spcPct val="0"/>
              </a:spcAft>
              <a:buClrTx/>
              <a:buSzTx/>
              <a:buFontTx/>
              <a:buNone/>
              <a:tabLst/>
              <a:defRPr/>
            </a:pPr>
            <a:endParaRPr kumimoji="0" lang="de-DE" sz="1400" b="1" i="0" u="none" strike="noStrike" kern="1200" cap="none" spc="0" normalizeH="0" baseline="0" noProof="0" dirty="0" smtClean="0">
              <a:ln>
                <a:noFill/>
              </a:ln>
              <a:solidFill>
                <a:schemeClr val="tx1"/>
              </a:solidFill>
              <a:effectLst/>
              <a:uLnTx/>
              <a:uFillTx/>
              <a:latin typeface="+mn-ea"/>
              <a:ea typeface="+mn-ea"/>
              <a:cs typeface="+mn-cs"/>
            </a:endParaRPr>
          </a:p>
          <a:p>
            <a:pPr marL="0" marR="0" lvl="0" indent="0" algn="ctr" defTabSz="770700" rtl="0" eaLnBrk="1" fontAlgn="base" latinLnBrk="0" hangingPunct="1">
              <a:lnSpc>
                <a:spcPct val="100000"/>
              </a:lnSpc>
              <a:spcBef>
                <a:spcPct val="0"/>
              </a:spcBef>
              <a:spcAft>
                <a:spcPct val="0"/>
              </a:spcAft>
              <a:buClrTx/>
              <a:buSzTx/>
              <a:buFontTx/>
              <a:buNone/>
              <a:tabLst/>
              <a:defRPr/>
            </a:pPr>
            <a:r>
              <a:rPr kumimoji="0" lang="de-DE" sz="1400" b="1" i="0" u="none" strike="noStrike" kern="1200" cap="none" spc="0" normalizeH="0" baseline="0" noProof="0" dirty="0" smtClean="0">
                <a:ln>
                  <a:noFill/>
                </a:ln>
                <a:solidFill>
                  <a:schemeClr val="tx1"/>
                </a:solidFill>
                <a:effectLst/>
                <a:uLnTx/>
                <a:uFillTx/>
                <a:latin typeface="+mn-ea"/>
                <a:ea typeface="+mn-ea"/>
                <a:cs typeface="+mn-cs"/>
              </a:rPr>
              <a:t>Page </a:t>
            </a:r>
            <a:fld id="{FE8DEC27-93A7-4616-B4EE-6BDDCC5B09A0}" type="slidenum">
              <a:rPr kumimoji="0" lang="de-DE" sz="1400" b="1" i="0" u="none" strike="noStrike" kern="1200" cap="none" spc="0" normalizeH="0" baseline="0" noProof="0" smtClean="0">
                <a:ln>
                  <a:noFill/>
                </a:ln>
                <a:solidFill>
                  <a:schemeClr val="tx1"/>
                </a:solidFill>
                <a:effectLst/>
                <a:uLnTx/>
                <a:uFillTx/>
                <a:latin typeface="+mn-ea"/>
                <a:ea typeface="+mn-ea"/>
                <a:cs typeface="+mn-cs"/>
              </a:rPr>
              <a:pPr marL="0" marR="0" lvl="0" indent="0" algn="ctr" defTabSz="770700" rtl="0" eaLnBrk="1" fontAlgn="base" latinLnBrk="0" hangingPunct="1">
                <a:lnSpc>
                  <a:spcPct val="100000"/>
                </a:lnSpc>
                <a:spcBef>
                  <a:spcPct val="0"/>
                </a:spcBef>
                <a:spcAft>
                  <a:spcPct val="0"/>
                </a:spcAft>
                <a:buClrTx/>
                <a:buSzTx/>
                <a:buFontTx/>
                <a:buNone/>
                <a:tabLst/>
                <a:defRPr/>
              </a:pPr>
              <a:t>42</a:t>
            </a:fld>
            <a:endParaRPr kumimoji="0" lang="en-GB" sz="1400" b="1"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2" descr="目标2.jpg"/>
          <p:cNvPicPr>
            <a:picLocks noGrp="1" noChangeAspect="1"/>
          </p:cNvPicPr>
          <p:nvPr isPhoto="1"/>
        </p:nvPicPr>
        <p:blipFill>
          <a:blip r:embed="rId3" cstate="print"/>
          <a:srcRect/>
          <a:stretch>
            <a:fillRect/>
          </a:stretch>
        </p:blipFill>
        <p:spPr bwMode="auto">
          <a:xfrm>
            <a:off x="7020273" y="763543"/>
            <a:ext cx="1657345" cy="1657345"/>
          </a:xfrm>
          <a:prstGeom prst="rect">
            <a:avLst/>
          </a:prstGeom>
          <a:noFill/>
          <a:ln w="9525">
            <a:noFill/>
            <a:miter lim="800000"/>
            <a:headEnd/>
            <a:tailEnd/>
          </a:ln>
        </p:spPr>
      </p:pic>
      <p:sp>
        <p:nvSpPr>
          <p:cNvPr id="32771" name="DtsShapeName" descr="@C0B@802GDDB566BC6524E4GB3740BE609:J8X859@I[59223!!!!!!BIHO@]{59223!!!!@5D358D1102E23BEE431102E23BEE43!!!!!!!!!!!!!!!!!!!!!!!!!!!!!!!!!!!!!!!!!!!!!!!!!!!!9==AL9=&gt;:WV46093!!!!!!BIHO@]v46093!!!B1@9103011D15B666G2D11D15B666G2D!!!!!!!!!!!!!!!!!!!!!!!!!!!!!!!!!!!!!!!!!!!!!!!!!!!!9=A;a9=A:3Y11008791!!!BIHO@]y11008791!@5D356@11053@77941211053@779412!!!!!!!!!!!!!!!!!!!!!!!!!!!!!!!!!!!!!!!!!!!!!!!!!!!!9=L?\9=L&gt;NKNIOKH@OF!!!BIHO@]k75136!!!B1@9100G11D15B66@67711D15B66@677!!!!!!!!!!!!!!!!!!!!!!!!!!!!!!!!!!!!!!!!!!!!!!!!!!!!9=LA@9=LATv11031284!!!BIHO@]v11031284!@5D35@411014BG851B911014BG851B9!!!!!!!!!!!!!!!!!!!!!!!!!!!!!!!!!!!!!!!!!!!!!!!!!!!!804&lt;X804&lt;e[71139596!!!BIHO@]{71139596!@5D5C08110830GE4E1@110830GE4E1@!!!!!!!!!!!!!!!!!!!!!!!!!!!!!!!!!!!!!!!!!!!!!!!!!!!!9=58D9=5@RI36444E!!!!!BIHO@]i36444!!!!@5D35BB11014BD714GB11014BD714GB!!!!!!!!!!!!!!!!!!!!!!!!!!!!!!!!!!!!!!!!!!!!!!!!!!!!87C:f87J8bM72475!!!!!!BIHO@]m72475!!!1@577C8E1102E23B73051102E23B7305!!!!!!!!!!!!!!!!!!!!!!!!!!!!!!!!!!!!!!!!!!!!!!!!!!!!8:2;V8=2;^I22539!!!!!!BIHO@]i110739331@577C5C1102E52@2841贴面背瑟赋戊漾氮需抓藐并晋猫返/qqu!!!!!!!!!!!!!!!!!!!!!!!!!!!!!!!!!!!!!!!!!!!!!!!!!!!!!!!!!!!!!!!!!!!!!!!!!!!!!!!!!!!!!!!!!!!!!!!!!!!!!!!!!!!!!!!!!!!!!!!!!!!!!!!!!!!!!!!!!!!!!!!!!!!!!!!!!!!!!!!!!!!!!!!!!!!!!!!!!!!!!!!!!!!!!!!!!!!!!!!!!!!!!!!!!!!!!!!!!!!!!!!!!!!!!!!!!!!!!!!!!!!!!!!!!!!!!!!!!!!!!!!!!!!!!!!!!!!!!!!!!!!!!!!!!!!!!!!!!!!!!!!!!!!!!!!!!!!!!!!!!!!!!!!!!!!!!!!!!!!!!!!!!!!!!!!!!!!!!!!!!!!!!!!!!!!!!!!!!!!!!!!!!!!!!!!!!!!!!!!!!!!!!!!!!!!!!!!!!!!!!!!!!!!!!!!!!!!!!!!!!!!!!!!!!!!!!!!!!!!!!!!!!!!!!!!!!!!!!!!!!!!!!!!!!!!!!!!!!!!!!!!!!!!!!!!!!!!!!!!!!!!!!!!!!!!!!!!!!!!!!!!!!!!!!!!!!!!!!!!!!!!!!!!!!!!!!!!!!!!!!!!!!!!!!!!!!!!!!!!!!!!!!!!!!!!!!!!!!!!!!!!!!!!!!!!!!!!!!!!!!!!!!!!!!!!!!!!!!!!!!!!!!!!!!!!!!!!!!!!!!!!!!!!!!!!!!!!!!!!!!!!!!!!!!!!!!!!!!!!!!!!!!!!!!!!!!!!!!!!!!!!!!!!!!!!!!!!!!!!!!!!!!!!!!!!!!!!!!!!!!!!!!!!!!!!!!!!!!!!!!!!!!!!!!!!!!!!!!!!!!!!!!!!!!!!!!!!!!!!!!!!!!!!!!!!!!!!!!!!!!!!!!!!!!!!!!!!!!!!!!!!!!!!!!!!!!!!!!!!!!!!!!!!!!!!!!!!!!!!!!!!!!!!!!!!!!!!!!!!!!!!!!!!!!!!!!!!!!!!!!!!!!!!!!!!!!!!!!!!!!!!!!!!!!!!!!!!!!!!!!!!!!!!!!!!!!!!!!!!!!!!!!!!!!!!!!!!!!!!!!!!!!!!!!!!!!!!!!!!!!!!!!!!!!!!!!!!!!!!!!!!!!!!!!!!!!!!!!!!!!!!!!!!!!!!!!!!!!!!!!!!!!!!!!!!!!!!!!!!!!!!!!!!!!!!!!!!!!!!!!!!!!!!!!!!!!!!!!!!!!!!!!!!!!!!!!!!!!!!!!!!!!!!!!!!!!!!!!!!!!!!!!!!!!!!!!!!!!!!!!!!!!!!!!!!!!!!!!!!!!!!!!!!!!!!!!!!!!!!!!!!!!!!!!!!!!!!!!!!!!!!!!!!!!!!!!!!!!!!!!!!!!!!!!!!!!!!!!!!!!!!!!!!!!!!!!!!!!1!1" hidden="1"/>
          <p:cNvSpPr>
            <a:spLocks noChangeArrowheads="1"/>
          </p:cNvSpPr>
          <p:nvPr/>
        </p:nvSpPr>
        <p:spPr bwMode="auto">
          <a:xfrm>
            <a:off x="-307112" y="-280951"/>
            <a:ext cx="313593" cy="563414"/>
          </a:xfrm>
          <a:custGeom>
            <a:avLst/>
            <a:gdLst>
              <a:gd name="T0" fmla="*/ 691178692 w 21600"/>
              <a:gd name="T1" fmla="*/ 1371900671 h 21600"/>
              <a:gd name="T2" fmla="*/ 186352466 w 21600"/>
              <a:gd name="T3" fmla="*/ 2147483647 h 21600"/>
              <a:gd name="T4" fmla="*/ 691178692 w 21600"/>
              <a:gd name="T5" fmla="*/ 2147483647 h 21600"/>
              <a:gd name="T6" fmla="*/ 1188372008 w 21600"/>
              <a:gd name="T7" fmla="*/ 2147483647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noFill/>
            <a:miter lim="800000"/>
            <a:headEnd/>
            <a:tailEnd/>
          </a:ln>
        </p:spPr>
        <p:txBody>
          <a:bodyPr wrap="none" lIns="83419" tIns="41709" rIns="83419" bIns="41709" anchor="ctr">
            <a:spAutoFit/>
          </a:bodyPr>
          <a:lstStyle/>
          <a:p>
            <a:endParaRPr lang="zh-CN" altLang="en-US"/>
          </a:p>
        </p:txBody>
      </p:sp>
      <p:sp>
        <p:nvSpPr>
          <p:cNvPr id="50" name="Rectangle 182"/>
          <p:cNvSpPr>
            <a:spLocks noChangeArrowheads="1"/>
          </p:cNvSpPr>
          <p:nvPr/>
        </p:nvSpPr>
        <p:spPr bwMode="white">
          <a:xfrm>
            <a:off x="302038" y="3847348"/>
            <a:ext cx="1466636" cy="361262"/>
          </a:xfrm>
          <a:prstGeom prst="rect">
            <a:avLst/>
          </a:prstGeom>
          <a:noFill/>
          <a:ln w="9525" algn="ctr">
            <a:noFill/>
            <a:miter lim="800000"/>
            <a:headEnd/>
            <a:tailEnd/>
          </a:ln>
          <a:effectLst/>
        </p:spPr>
        <p:txBody>
          <a:bodyPr lIns="83448" tIns="41724" rIns="83448" bIns="41724">
            <a:spAutoFit/>
          </a:bodyPr>
          <a:lstStyle/>
          <a:p>
            <a:pPr fontAlgn="auto">
              <a:spcBef>
                <a:spcPts val="0"/>
              </a:spcBef>
              <a:spcAft>
                <a:spcPts val="0"/>
              </a:spcAft>
              <a:defRPr/>
            </a:pPr>
            <a:r>
              <a:rPr lang="zh-CN" altLang="en-US" sz="1800" kern="0" dirty="0">
                <a:solidFill>
                  <a:srgbClr val="FFFFFF"/>
                </a:solidFill>
                <a:latin typeface="华文细黑" pitchFamily="2" charset="-122"/>
                <a:ea typeface="华文细黑" pitchFamily="2" charset="-122"/>
              </a:rPr>
              <a:t>专家点评</a:t>
            </a:r>
            <a:endParaRPr lang="en-US" altLang="zh-CN" sz="1800" kern="0" dirty="0">
              <a:solidFill>
                <a:srgbClr val="FFFFFF"/>
              </a:solidFill>
              <a:latin typeface="华文细黑" pitchFamily="2" charset="-122"/>
              <a:ea typeface="华文细黑" pitchFamily="2" charset="-122"/>
            </a:endParaRPr>
          </a:p>
        </p:txBody>
      </p:sp>
      <p:sp>
        <p:nvSpPr>
          <p:cNvPr id="62" name="Rectangle 182"/>
          <p:cNvSpPr>
            <a:spLocks noChangeArrowheads="1"/>
          </p:cNvSpPr>
          <p:nvPr/>
        </p:nvSpPr>
        <p:spPr bwMode="white">
          <a:xfrm>
            <a:off x="302038" y="3534383"/>
            <a:ext cx="1466636" cy="330484"/>
          </a:xfrm>
          <a:prstGeom prst="rect">
            <a:avLst/>
          </a:prstGeom>
          <a:noFill/>
          <a:ln w="9525" algn="ctr">
            <a:noFill/>
            <a:miter lim="800000"/>
            <a:headEnd/>
            <a:tailEnd/>
          </a:ln>
          <a:effectLst/>
        </p:spPr>
        <p:txBody>
          <a:bodyPr lIns="83448" tIns="41724" rIns="83448" bIns="41724">
            <a:spAutoFit/>
          </a:bodyPr>
          <a:lstStyle/>
          <a:p>
            <a:pPr fontAlgn="auto">
              <a:spcBef>
                <a:spcPts val="0"/>
              </a:spcBef>
              <a:spcAft>
                <a:spcPts val="0"/>
              </a:spcAft>
              <a:defRPr/>
            </a:pPr>
            <a:r>
              <a:rPr lang="zh-CN" altLang="en-US" sz="1600" kern="0" dirty="0">
                <a:solidFill>
                  <a:srgbClr val="FFFFFF"/>
                </a:solidFill>
                <a:latin typeface="华文细黑" pitchFamily="2" charset="-122"/>
                <a:ea typeface="华文细黑" pitchFamily="2" charset="-122"/>
              </a:rPr>
              <a:t>专家点评</a:t>
            </a:r>
            <a:endParaRPr lang="en-US" altLang="zh-CN" sz="1600" kern="0" dirty="0">
              <a:solidFill>
                <a:srgbClr val="FFFFFF"/>
              </a:solidFill>
              <a:latin typeface="华文细黑" pitchFamily="2" charset="-122"/>
              <a:ea typeface="华文细黑" pitchFamily="2" charset="-122"/>
            </a:endParaRPr>
          </a:p>
        </p:txBody>
      </p:sp>
      <p:sp>
        <p:nvSpPr>
          <p:cNvPr id="66" name="Rectangle 183"/>
          <p:cNvSpPr>
            <a:spLocks noChangeArrowheads="1"/>
          </p:cNvSpPr>
          <p:nvPr/>
        </p:nvSpPr>
        <p:spPr bwMode="white">
          <a:xfrm>
            <a:off x="391946" y="5105253"/>
            <a:ext cx="1274175" cy="330484"/>
          </a:xfrm>
          <a:prstGeom prst="rect">
            <a:avLst/>
          </a:prstGeom>
          <a:noFill/>
          <a:ln w="9525" algn="ctr">
            <a:noFill/>
            <a:miter lim="800000"/>
            <a:headEnd/>
            <a:tailEnd/>
          </a:ln>
          <a:effectLst/>
        </p:spPr>
        <p:txBody>
          <a:bodyPr lIns="83448" tIns="41724" rIns="83448" bIns="41724">
            <a:spAutoFit/>
          </a:bodyPr>
          <a:lstStyle/>
          <a:p>
            <a:pPr fontAlgn="auto">
              <a:spcBef>
                <a:spcPts val="0"/>
              </a:spcBef>
              <a:spcAft>
                <a:spcPts val="0"/>
              </a:spcAft>
              <a:defRPr/>
            </a:pPr>
            <a:r>
              <a:rPr lang="zh-CN" altLang="en-US" sz="1600" kern="0" dirty="0">
                <a:solidFill>
                  <a:srgbClr val="FFFFFF"/>
                </a:solidFill>
                <a:latin typeface="华文细黑" pitchFamily="2" charset="-122"/>
                <a:ea typeface="华文细黑" pitchFamily="2" charset="-122"/>
              </a:rPr>
              <a:t>设计建议</a:t>
            </a:r>
            <a:endParaRPr lang="en-US" altLang="zh-CN" sz="1600" kern="0" dirty="0">
              <a:solidFill>
                <a:srgbClr val="FFFFFF"/>
              </a:solidFill>
              <a:latin typeface="华文细黑" pitchFamily="2" charset="-122"/>
              <a:ea typeface="华文细黑" pitchFamily="2" charset="-122"/>
            </a:endParaRPr>
          </a:p>
        </p:txBody>
      </p:sp>
      <p:sp>
        <p:nvSpPr>
          <p:cNvPr id="32789" name="Rectangle 175"/>
          <p:cNvSpPr>
            <a:spLocks noChangeArrowheads="1"/>
          </p:cNvSpPr>
          <p:nvPr/>
        </p:nvSpPr>
        <p:spPr bwMode="auto">
          <a:xfrm>
            <a:off x="611560" y="878696"/>
            <a:ext cx="6192688" cy="1830224"/>
          </a:xfrm>
          <a:prstGeom prst="rect">
            <a:avLst/>
          </a:prstGeom>
          <a:noFill/>
          <a:ln w="19050">
            <a:noFill/>
            <a:miter lim="800000"/>
            <a:headEnd/>
            <a:tailEnd/>
          </a:ln>
        </p:spPr>
        <p:txBody>
          <a:bodyPr lIns="0" tIns="0" rIns="0" bIns="0" anchor="ctr"/>
          <a:lstStyle/>
          <a:p>
            <a:pPr marL="0" lvl="1" indent="450850" algn="l">
              <a:lnSpc>
                <a:spcPct val="125000"/>
              </a:lnSpc>
              <a:tabLst>
                <a:tab pos="7776903" algn="r"/>
              </a:tabLst>
            </a:pPr>
            <a:r>
              <a:rPr lang="zh-CN" altLang="zh-CN" sz="1800" b="0" dirty="0" smtClean="0">
                <a:latin typeface="微软雅黑" pitchFamily="34" charset="-122"/>
                <a:ea typeface="微软雅黑" pitchFamily="34" charset="-122"/>
              </a:rPr>
              <a:t>我司的华为商城，大家一定不陌生。早期抢购华为“荣耀”手机，大家一定也是记忆犹新吧。</a:t>
            </a:r>
            <a:endParaRPr lang="en-US" altLang="zh-CN" sz="1800" b="0" dirty="0" smtClean="0">
              <a:latin typeface="微软雅黑" pitchFamily="34" charset="-122"/>
              <a:ea typeface="微软雅黑" pitchFamily="34" charset="-122"/>
            </a:endParaRPr>
          </a:p>
          <a:p>
            <a:pPr marL="0" lvl="1" indent="450850" algn="l">
              <a:lnSpc>
                <a:spcPct val="125000"/>
              </a:lnSpc>
              <a:tabLst>
                <a:tab pos="7776903" algn="r"/>
              </a:tabLst>
            </a:pPr>
            <a:r>
              <a:rPr lang="zh-CN" altLang="zh-CN" sz="1800" b="0" dirty="0" smtClean="0">
                <a:latin typeface="微软雅黑" pitchFamily="34" charset="-122"/>
                <a:ea typeface="微软雅黑" pitchFamily="34" charset="-122"/>
              </a:rPr>
              <a:t>早期我们的产品工程师为了防止手机黄牛以各种手段大量的抢注原本存货不多的限购手机，没有采用传统的数字验证码机制，而采用了非常“高深”的验证码机制，将类似脑筋急转弯的题目作为验证码输入。</a:t>
            </a:r>
            <a:endParaRPr lang="zh-CN" altLang="de-DE" sz="1800" b="0" dirty="0">
              <a:latin typeface="微软雅黑" pitchFamily="34" charset="-122"/>
              <a:ea typeface="微软雅黑" pitchFamily="34" charset="-122"/>
            </a:endParaRPr>
          </a:p>
        </p:txBody>
      </p:sp>
      <p:sp>
        <p:nvSpPr>
          <p:cNvPr id="15" name="Date Placeholder 3"/>
          <p:cNvSpPr txBox="1">
            <a:spLocks/>
          </p:cNvSpPr>
          <p:nvPr/>
        </p:nvSpPr>
        <p:spPr>
          <a:xfrm>
            <a:off x="6012160" y="6178302"/>
            <a:ext cx="1008113" cy="444202"/>
          </a:xfrm>
          <a:prstGeom prst="rect">
            <a:avLst/>
          </a:prstGeom>
        </p:spPr>
        <p:txBody>
          <a:bodyPr/>
          <a:lstStyle/>
          <a:p>
            <a:pPr marL="0" marR="0" lvl="0" indent="0" algn="ctr" defTabSz="770700" rtl="0" eaLnBrk="1" fontAlgn="base" latinLnBrk="0" hangingPunct="1">
              <a:lnSpc>
                <a:spcPct val="100000"/>
              </a:lnSpc>
              <a:spcBef>
                <a:spcPct val="0"/>
              </a:spcBef>
              <a:spcAft>
                <a:spcPct val="0"/>
              </a:spcAft>
              <a:buClrTx/>
              <a:buSzTx/>
              <a:buFontTx/>
              <a:buNone/>
              <a:tabLst/>
              <a:defRPr/>
            </a:pPr>
            <a:endParaRPr kumimoji="0" lang="de-DE" sz="1400" b="1" i="0" u="none" strike="noStrike" kern="1200" cap="none" spc="0" normalizeH="0" baseline="0" noProof="0" dirty="0" smtClean="0">
              <a:ln>
                <a:noFill/>
              </a:ln>
              <a:solidFill>
                <a:schemeClr val="tx1"/>
              </a:solidFill>
              <a:effectLst/>
              <a:uLnTx/>
              <a:uFillTx/>
              <a:latin typeface="+mn-ea"/>
              <a:ea typeface="+mn-ea"/>
              <a:cs typeface="+mn-cs"/>
            </a:endParaRPr>
          </a:p>
          <a:p>
            <a:pPr marL="0" marR="0" lvl="0" indent="0" algn="ctr" defTabSz="770700" rtl="0" eaLnBrk="1" fontAlgn="base" latinLnBrk="0" hangingPunct="1">
              <a:lnSpc>
                <a:spcPct val="100000"/>
              </a:lnSpc>
              <a:spcBef>
                <a:spcPct val="0"/>
              </a:spcBef>
              <a:spcAft>
                <a:spcPct val="0"/>
              </a:spcAft>
              <a:buClrTx/>
              <a:buSzTx/>
              <a:buFontTx/>
              <a:buNone/>
              <a:tabLst/>
              <a:defRPr/>
            </a:pPr>
            <a:r>
              <a:rPr kumimoji="0" lang="de-DE" sz="1400" b="1" i="0" u="none" strike="noStrike" kern="1200" cap="none" spc="0" normalizeH="0" baseline="0" noProof="0" dirty="0" smtClean="0">
                <a:ln>
                  <a:noFill/>
                </a:ln>
                <a:solidFill>
                  <a:schemeClr val="tx1"/>
                </a:solidFill>
                <a:effectLst/>
                <a:uLnTx/>
                <a:uFillTx/>
                <a:latin typeface="+mn-ea"/>
                <a:ea typeface="+mn-ea"/>
                <a:cs typeface="+mn-cs"/>
              </a:rPr>
              <a:t>Page </a:t>
            </a:r>
            <a:fld id="{FE8DEC27-93A7-4616-B4EE-6BDDCC5B09A0}" type="slidenum">
              <a:rPr kumimoji="0" lang="de-DE" sz="1400" b="1" i="0" u="none" strike="noStrike" kern="1200" cap="none" spc="0" normalizeH="0" baseline="0" noProof="0" smtClean="0">
                <a:ln>
                  <a:noFill/>
                </a:ln>
                <a:solidFill>
                  <a:schemeClr val="tx1"/>
                </a:solidFill>
                <a:effectLst/>
                <a:uLnTx/>
                <a:uFillTx/>
                <a:latin typeface="+mn-ea"/>
                <a:ea typeface="+mn-ea"/>
                <a:cs typeface="+mn-cs"/>
              </a:rPr>
              <a:pPr marL="0" marR="0" lvl="0" indent="0" algn="ctr" defTabSz="770700" rtl="0" eaLnBrk="1" fontAlgn="base" latinLnBrk="0" hangingPunct="1">
                <a:lnSpc>
                  <a:spcPct val="100000"/>
                </a:lnSpc>
                <a:spcBef>
                  <a:spcPct val="0"/>
                </a:spcBef>
                <a:spcAft>
                  <a:spcPct val="0"/>
                </a:spcAft>
                <a:buClrTx/>
                <a:buSzTx/>
                <a:buFontTx/>
                <a:buNone/>
                <a:tabLst/>
                <a:defRPr/>
              </a:pPr>
              <a:t>43</a:t>
            </a:fld>
            <a:endParaRPr kumimoji="0" lang="en-GB" sz="1400" b="1" i="0" u="none" strike="noStrike" kern="1200" cap="none" spc="0" normalizeH="0" baseline="0" noProof="0" dirty="0">
              <a:ln>
                <a:noFill/>
              </a:ln>
              <a:solidFill>
                <a:schemeClr val="tx1"/>
              </a:solidFill>
              <a:effectLst/>
              <a:uLnTx/>
              <a:uFillTx/>
              <a:latin typeface="+mn-ea"/>
              <a:ea typeface="+mn-ea"/>
              <a:cs typeface="+mn-cs"/>
            </a:endParaRPr>
          </a:p>
        </p:txBody>
      </p:sp>
      <p:pic>
        <p:nvPicPr>
          <p:cNvPr id="356353" name="Picture 1"/>
          <p:cNvPicPr>
            <a:picLocks noChangeAspect="1" noChangeArrowheads="1"/>
          </p:cNvPicPr>
          <p:nvPr/>
        </p:nvPicPr>
        <p:blipFill>
          <a:blip r:embed="rId4" cstate="print"/>
          <a:srcRect/>
          <a:stretch>
            <a:fillRect/>
          </a:stretch>
        </p:blipFill>
        <p:spPr bwMode="auto">
          <a:xfrm>
            <a:off x="1331640" y="2852936"/>
            <a:ext cx="6745907" cy="3322611"/>
          </a:xfrm>
          <a:prstGeom prst="rect">
            <a:avLst/>
          </a:prstGeom>
          <a:noFill/>
          <a:ln w="9525">
            <a:noFill/>
            <a:miter lim="800000"/>
            <a:headEnd/>
            <a:tailEnd/>
          </a:ln>
        </p:spPr>
      </p:pic>
      <p:sp>
        <p:nvSpPr>
          <p:cNvPr id="16" name="矩形 15"/>
          <p:cNvSpPr/>
          <p:nvPr/>
        </p:nvSpPr>
        <p:spPr>
          <a:xfrm>
            <a:off x="611560" y="332656"/>
            <a:ext cx="3358613" cy="430887"/>
          </a:xfrm>
          <a:prstGeom prst="rect">
            <a:avLst/>
          </a:prstGeom>
          <a:noFill/>
        </p:spPr>
        <p:txBody>
          <a:bodyPr wrap="none" lIns="91440" tIns="45720" rIns="91440" bIns="45720">
            <a:spAutoFit/>
          </a:bodyPr>
          <a:lstStyle/>
          <a:p>
            <a:pPr algn="ctr"/>
            <a:r>
              <a:rPr lang="zh-CN" altLang="en-US" sz="2200" b="1" dirty="0" smtClean="0">
                <a:solidFill>
                  <a:srgbClr val="C00000"/>
                </a:solidFill>
                <a:latin typeface="Times New Roman" pitchFamily="18" charset="0"/>
                <a:ea typeface="华文细黑" pitchFamily="2" charset="-122"/>
              </a:rPr>
              <a:t>案例</a:t>
            </a:r>
            <a:r>
              <a:rPr lang="en-US" altLang="zh-CN" sz="2200" b="1" dirty="0" smtClean="0">
                <a:solidFill>
                  <a:srgbClr val="C00000"/>
                </a:solidFill>
                <a:latin typeface="Times New Roman" pitchFamily="18" charset="0"/>
                <a:ea typeface="华文细黑" pitchFamily="2" charset="-122"/>
              </a:rPr>
              <a:t>2   </a:t>
            </a:r>
            <a:r>
              <a:rPr lang="zh-CN" altLang="en-US" sz="2200" b="1" dirty="0" smtClean="0">
                <a:solidFill>
                  <a:srgbClr val="C00000"/>
                </a:solidFill>
                <a:latin typeface="Times New Roman" pitchFamily="18" charset="0"/>
                <a:ea typeface="华文细黑" pitchFamily="2" charset="-122"/>
              </a:rPr>
              <a:t>验证码的负向案例</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DtsShapeName" descr="@C0B@802GDDB566BC6524E4GB3740BE609:J8X859@I[59223!!!!!!BIHO@]{59223!!!!@5D358D1102E23BEE431102E23BEE43!!!!!!!!!!!!!!!!!!!!!!!!!!!!!!!!!!!!!!!!!!!!!!!!!!!!9==AL9=&gt;:WV46093!!!!!!BIHO@]v46093!!!B1@9103011D15B666G2D11D15B666G2D!!!!!!!!!!!!!!!!!!!!!!!!!!!!!!!!!!!!!!!!!!!!!!!!!!!!9=A;a9=A:3Y11008791!!!BIHO@]y11008791!@5D356@11053@77941211053@779412!!!!!!!!!!!!!!!!!!!!!!!!!!!!!!!!!!!!!!!!!!!!!!!!!!!!9=L?\9=L&gt;NKNIOKH@OF!!!BIHO@]k75136!!!B1@9100G11D15B66@67711D15B66@677!!!!!!!!!!!!!!!!!!!!!!!!!!!!!!!!!!!!!!!!!!!!!!!!!!!!9=LA@9=LATv11031284!!!BIHO@]v11031284!@5D35@411014BG851B911014BG851B9!!!!!!!!!!!!!!!!!!!!!!!!!!!!!!!!!!!!!!!!!!!!!!!!!!!!804&lt;X804&lt;e[71139596!!!BIHO@]{71139596!@5D5C08110830GE4E1@110830GE4E1@!!!!!!!!!!!!!!!!!!!!!!!!!!!!!!!!!!!!!!!!!!!!!!!!!!!!9=58D9=5@RI36444E!!!!!BIHO@]i36444!!!!@5D35BB11014BD714GB11014BD714GB!!!!!!!!!!!!!!!!!!!!!!!!!!!!!!!!!!!!!!!!!!!!!!!!!!!!87C:f87J8bM72475!!!!!!BIHO@]m72475!!!1@577C8E1102E23B73051102E23B7305!!!!!!!!!!!!!!!!!!!!!!!!!!!!!!!!!!!!!!!!!!!!!!!!!!!!8:2;V8=2;^I22539!!!!!!BIHO@]i110739331@577C5C1102E52@2841贴面背瑟赋戊漾氮需抓藐并晋猫返/qqu!!!!!!!!!!!!!!!!!!!!!!!!!!!!!!!!!!!!!!!!!!!!!!!!!!!!!!!!!!!!!!!!!!!!!!!!!!!!!!!!!!!!!!!!!!!!!!!!!!!!!!!!!!!!!!!!!!!!!!!!!!!!!!!!!!!!!!!!!!!!!!!!!!!!!!!!!!!!!!!!!!!!!!!!!!!!!!!!!!!!!!!!!!!!!!!!!!!!!!!!!!!!!!!!!!!!!!!!!!!!!!!!!!!!!!!!!!!!!!!!!!!!!!!!!!!!!!!!!!!!!!!!!!!!!!!!!!!!!!!!!!!!!!!!!!!!!!!!!!!!!!!!!!!!!!!!!!!!!!!!!!!!!!!!!!!!!!!!!!!!!!!!!!!!!!!!!!!!!!!!!!!!!!!!!!!!!!!!!!!!!!!!!!!!!!!!!!!!!!!!!!!!!!!!!!!!!!!!!!!!!!!!!!!!!!!!!!!!!!!!!!!!!!!!!!!!!!!!!!!!!!!!!!!!!!!!!!!!!!!!!!!!!!!!!!!!!!!!!!!!!!!!!!!!!!!!!!!!!!!!!!!!!!!!!!!!!!!!!!!!!!!!!!!!!!!!!!!!!!!!!!!!!!!!!!!!!!!!!!!!!!!!!!!!!!!!!!!!!!!!!!!!!!!!!!!!!!!!!!!!!!!!!!!!!!!!!!!!!!!!!!!!!!!!!!!!!!!!!!!!!!!!!!!!!!!!!!!!!!!!!!!!!!!!!!!!!!!!!!!!!!!!!!!!!!!!!!!!!!!!!!!!!!!!!!!!!!!!!!!!!!!!!!!!!!!!!!!!!!!!!!!!!!!!!!!!!!!!!!!!!!!!!!!!!!!!!!!!!!!!!!!!!!!!!!!!!!!!!!!!!!!!!!!!!!!!!!!!!!!!!!!!!!!!!!!!!!!!!!!!!!!!!!!!!!!!!!!!!!!!!!!!!!!!!!!!!!!!!!!!!!!!!!!!!!!!!!!!!!!!!!!!!!!!!!!!!!!!!!!!!!!!!!!!!!!!!!!!!!!!!!!!!!!!!!!!!!!!!!!!!!!!!!!!!!!!!!!!!!!!!!!!!!!!!!!!!!!!!!!!!!!!!!!!!!!!!!!!!!!!!!!!!!!!!!!!!!!!!!!!!!!!!!!!!!!!!!!!!!!!!!!!!!!!!!!!!!!!!!!!!!!!!!!!!!!!!!!!!!!!!!!!!!!!!!!!!!!!!!!!!!!!!!!!!!!!!!!!!!!!!!!!!!!!!!!!!!!!!!!!!!!!!!!!!!!!!!!!!!!!!!!!!!!!!!!!!!!!!!!!!!!!!!!!!!!!!!!!!!!!!!!!!!!!!!!!!!!!!!!!!!!!!!!!!!!!!!!!!!!!!!!!!!!!!!!!!!!!!!!!!!!!!!!!!!!!!!!!!!!!!!!!!!!!!!!!!!!!!!!!!!!!!!!!!!!!!!!!!1!1" hidden="1"/>
          <p:cNvSpPr>
            <a:spLocks noChangeArrowheads="1"/>
          </p:cNvSpPr>
          <p:nvPr/>
        </p:nvSpPr>
        <p:spPr bwMode="auto">
          <a:xfrm>
            <a:off x="-307112" y="-280951"/>
            <a:ext cx="313593" cy="563414"/>
          </a:xfrm>
          <a:custGeom>
            <a:avLst/>
            <a:gdLst>
              <a:gd name="T0" fmla="*/ 691178692 w 21600"/>
              <a:gd name="T1" fmla="*/ 1371900671 h 21600"/>
              <a:gd name="T2" fmla="*/ 186352466 w 21600"/>
              <a:gd name="T3" fmla="*/ 2147483647 h 21600"/>
              <a:gd name="T4" fmla="*/ 691178692 w 21600"/>
              <a:gd name="T5" fmla="*/ 2147483647 h 21600"/>
              <a:gd name="T6" fmla="*/ 1188372008 w 21600"/>
              <a:gd name="T7" fmla="*/ 2147483647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noFill/>
            <a:miter lim="800000"/>
            <a:headEnd/>
            <a:tailEnd/>
          </a:ln>
        </p:spPr>
        <p:txBody>
          <a:bodyPr wrap="none" lIns="83419" tIns="41709" rIns="83419" bIns="41709" anchor="ctr">
            <a:spAutoFit/>
          </a:bodyPr>
          <a:lstStyle/>
          <a:p>
            <a:endParaRPr lang="zh-CN" altLang="en-US"/>
          </a:p>
        </p:txBody>
      </p:sp>
      <p:sp>
        <p:nvSpPr>
          <p:cNvPr id="50" name="Rectangle 182"/>
          <p:cNvSpPr>
            <a:spLocks noChangeArrowheads="1"/>
          </p:cNvSpPr>
          <p:nvPr/>
        </p:nvSpPr>
        <p:spPr bwMode="white">
          <a:xfrm>
            <a:off x="302038" y="3847348"/>
            <a:ext cx="1466636" cy="361262"/>
          </a:xfrm>
          <a:prstGeom prst="rect">
            <a:avLst/>
          </a:prstGeom>
          <a:noFill/>
          <a:ln w="9525" algn="ctr">
            <a:noFill/>
            <a:miter lim="800000"/>
            <a:headEnd/>
            <a:tailEnd/>
          </a:ln>
          <a:effectLst/>
        </p:spPr>
        <p:txBody>
          <a:bodyPr lIns="83448" tIns="41724" rIns="83448" bIns="41724">
            <a:spAutoFit/>
          </a:bodyPr>
          <a:lstStyle/>
          <a:p>
            <a:pPr fontAlgn="auto">
              <a:spcBef>
                <a:spcPts val="0"/>
              </a:spcBef>
              <a:spcAft>
                <a:spcPts val="0"/>
              </a:spcAft>
              <a:defRPr/>
            </a:pPr>
            <a:r>
              <a:rPr lang="zh-CN" altLang="en-US" sz="1800" kern="0" dirty="0">
                <a:solidFill>
                  <a:srgbClr val="FFFFFF"/>
                </a:solidFill>
                <a:latin typeface="华文细黑" pitchFamily="2" charset="-122"/>
                <a:ea typeface="华文细黑" pitchFamily="2" charset="-122"/>
              </a:rPr>
              <a:t>专家点评</a:t>
            </a:r>
            <a:endParaRPr lang="en-US" altLang="zh-CN" sz="1800" kern="0" dirty="0">
              <a:solidFill>
                <a:srgbClr val="FFFFFF"/>
              </a:solidFill>
              <a:latin typeface="华文细黑" pitchFamily="2" charset="-122"/>
              <a:ea typeface="华文细黑" pitchFamily="2" charset="-122"/>
            </a:endParaRPr>
          </a:p>
        </p:txBody>
      </p:sp>
      <p:sp>
        <p:nvSpPr>
          <p:cNvPr id="62" name="Rectangle 182"/>
          <p:cNvSpPr>
            <a:spLocks noChangeArrowheads="1"/>
          </p:cNvSpPr>
          <p:nvPr/>
        </p:nvSpPr>
        <p:spPr bwMode="white">
          <a:xfrm>
            <a:off x="302038" y="3534383"/>
            <a:ext cx="1466636" cy="330484"/>
          </a:xfrm>
          <a:prstGeom prst="rect">
            <a:avLst/>
          </a:prstGeom>
          <a:noFill/>
          <a:ln w="9525" algn="ctr">
            <a:noFill/>
            <a:miter lim="800000"/>
            <a:headEnd/>
            <a:tailEnd/>
          </a:ln>
          <a:effectLst/>
        </p:spPr>
        <p:txBody>
          <a:bodyPr lIns="83448" tIns="41724" rIns="83448" bIns="41724">
            <a:spAutoFit/>
          </a:bodyPr>
          <a:lstStyle/>
          <a:p>
            <a:pPr fontAlgn="auto">
              <a:spcBef>
                <a:spcPts val="0"/>
              </a:spcBef>
              <a:spcAft>
                <a:spcPts val="0"/>
              </a:spcAft>
              <a:defRPr/>
            </a:pPr>
            <a:r>
              <a:rPr lang="zh-CN" altLang="en-US" sz="1600" kern="0" dirty="0">
                <a:solidFill>
                  <a:srgbClr val="FFFFFF"/>
                </a:solidFill>
                <a:latin typeface="华文细黑" pitchFamily="2" charset="-122"/>
                <a:ea typeface="华文细黑" pitchFamily="2" charset="-122"/>
              </a:rPr>
              <a:t>专家点评</a:t>
            </a:r>
            <a:endParaRPr lang="en-US" altLang="zh-CN" sz="1600" kern="0" dirty="0">
              <a:solidFill>
                <a:srgbClr val="FFFFFF"/>
              </a:solidFill>
              <a:latin typeface="华文细黑" pitchFamily="2" charset="-122"/>
              <a:ea typeface="华文细黑" pitchFamily="2" charset="-122"/>
            </a:endParaRPr>
          </a:p>
        </p:txBody>
      </p:sp>
      <p:sp>
        <p:nvSpPr>
          <p:cNvPr id="66" name="Rectangle 183"/>
          <p:cNvSpPr>
            <a:spLocks noChangeArrowheads="1"/>
          </p:cNvSpPr>
          <p:nvPr/>
        </p:nvSpPr>
        <p:spPr bwMode="white">
          <a:xfrm>
            <a:off x="391946" y="5105253"/>
            <a:ext cx="1274175" cy="330484"/>
          </a:xfrm>
          <a:prstGeom prst="rect">
            <a:avLst/>
          </a:prstGeom>
          <a:noFill/>
          <a:ln w="9525" algn="ctr">
            <a:noFill/>
            <a:miter lim="800000"/>
            <a:headEnd/>
            <a:tailEnd/>
          </a:ln>
          <a:effectLst/>
        </p:spPr>
        <p:txBody>
          <a:bodyPr lIns="83448" tIns="41724" rIns="83448" bIns="41724">
            <a:spAutoFit/>
          </a:bodyPr>
          <a:lstStyle/>
          <a:p>
            <a:pPr fontAlgn="auto">
              <a:spcBef>
                <a:spcPts val="0"/>
              </a:spcBef>
              <a:spcAft>
                <a:spcPts val="0"/>
              </a:spcAft>
              <a:defRPr/>
            </a:pPr>
            <a:r>
              <a:rPr lang="zh-CN" altLang="en-US" sz="1600" kern="0" dirty="0">
                <a:solidFill>
                  <a:srgbClr val="FFFFFF"/>
                </a:solidFill>
                <a:latin typeface="华文细黑" pitchFamily="2" charset="-122"/>
                <a:ea typeface="华文细黑" pitchFamily="2" charset="-122"/>
              </a:rPr>
              <a:t>设计建议</a:t>
            </a:r>
            <a:endParaRPr lang="en-US" altLang="zh-CN" sz="1600" kern="0" dirty="0">
              <a:solidFill>
                <a:srgbClr val="FFFFFF"/>
              </a:solidFill>
              <a:latin typeface="华文细黑" pitchFamily="2" charset="-122"/>
              <a:ea typeface="华文细黑" pitchFamily="2" charset="-122"/>
            </a:endParaRPr>
          </a:p>
        </p:txBody>
      </p:sp>
      <p:sp>
        <p:nvSpPr>
          <p:cNvPr id="32789" name="Rectangle 175"/>
          <p:cNvSpPr>
            <a:spLocks noChangeArrowheads="1"/>
          </p:cNvSpPr>
          <p:nvPr/>
        </p:nvSpPr>
        <p:spPr bwMode="auto">
          <a:xfrm>
            <a:off x="611560" y="946192"/>
            <a:ext cx="3960440" cy="2770840"/>
          </a:xfrm>
          <a:prstGeom prst="rect">
            <a:avLst/>
          </a:prstGeom>
          <a:noFill/>
          <a:ln w="19050">
            <a:noFill/>
            <a:miter lim="800000"/>
            <a:headEnd/>
            <a:tailEnd/>
          </a:ln>
        </p:spPr>
        <p:txBody>
          <a:bodyPr lIns="0" tIns="0" rIns="0" bIns="0" anchor="ctr"/>
          <a:lstStyle/>
          <a:p>
            <a:pPr marL="0" lvl="1" indent="450850" algn="l">
              <a:lnSpc>
                <a:spcPct val="125000"/>
              </a:lnSpc>
              <a:tabLst>
                <a:tab pos="7776903" algn="r"/>
              </a:tabLst>
            </a:pPr>
            <a:r>
              <a:rPr lang="zh-CN" altLang="zh-CN" sz="1800" b="0" dirty="0" smtClean="0">
                <a:latin typeface="微软雅黑" pitchFamily="34" charset="-122"/>
                <a:ea typeface="微软雅黑" pitchFamily="34" charset="-122"/>
              </a:rPr>
              <a:t>“记住密码”、“自动登录”，</a:t>
            </a:r>
            <a:r>
              <a:rPr lang="zh-CN" altLang="en-US" sz="1800" b="0" dirty="0" smtClean="0">
                <a:latin typeface="微软雅黑" pitchFamily="34" charset="-122"/>
                <a:ea typeface="微软雅黑" pitchFamily="34" charset="-122"/>
              </a:rPr>
              <a:t>是</a:t>
            </a:r>
            <a:r>
              <a:rPr lang="zh-CN" altLang="zh-CN" sz="1800" b="0" dirty="0" smtClean="0">
                <a:latin typeface="微软雅黑" pitchFamily="34" charset="-122"/>
                <a:ea typeface="微软雅黑" pitchFamily="34" charset="-122"/>
              </a:rPr>
              <a:t>很多社交聊天软件、</a:t>
            </a:r>
            <a:r>
              <a:rPr lang="en-US" altLang="zh-CN" sz="1800" b="0" dirty="0" smtClean="0">
                <a:latin typeface="微软雅黑" pitchFamily="34" charset="-122"/>
                <a:ea typeface="微软雅黑" pitchFamily="34" charset="-122"/>
              </a:rPr>
              <a:t>Web</a:t>
            </a:r>
            <a:r>
              <a:rPr lang="zh-CN" altLang="zh-CN" sz="1800" b="0" dirty="0" smtClean="0">
                <a:latin typeface="微软雅黑" pitchFamily="34" charset="-122"/>
                <a:ea typeface="微软雅黑" pitchFamily="34" charset="-122"/>
              </a:rPr>
              <a:t>站点登录界面</a:t>
            </a:r>
            <a:r>
              <a:rPr lang="zh-CN" altLang="en-US" sz="1800" b="0" dirty="0" smtClean="0">
                <a:latin typeface="微软雅黑" pitchFamily="34" charset="-122"/>
                <a:ea typeface="微软雅黑" pitchFamily="34" charset="-122"/>
              </a:rPr>
              <a:t>常见的机制</a:t>
            </a:r>
            <a:r>
              <a:rPr lang="zh-CN" altLang="zh-CN" sz="1800" b="0" dirty="0" smtClean="0">
                <a:latin typeface="微软雅黑" pitchFamily="34" charset="-122"/>
                <a:ea typeface="微软雅黑" pitchFamily="34" charset="-122"/>
              </a:rPr>
              <a:t>。这就是一种允许用户保存密码到本地文件中，以达到避免用户每次登录都要重复输入相同的密码而感到厌倦的做法。</a:t>
            </a:r>
            <a:endParaRPr lang="zh-CN" altLang="de-DE" sz="1800" b="0" dirty="0" smtClean="0">
              <a:latin typeface="微软雅黑" pitchFamily="34" charset="-122"/>
              <a:ea typeface="微软雅黑" pitchFamily="34" charset="-122"/>
            </a:endParaRPr>
          </a:p>
        </p:txBody>
      </p:sp>
      <p:sp>
        <p:nvSpPr>
          <p:cNvPr id="15" name="Date Placeholder 3"/>
          <p:cNvSpPr txBox="1">
            <a:spLocks/>
          </p:cNvSpPr>
          <p:nvPr/>
        </p:nvSpPr>
        <p:spPr>
          <a:xfrm>
            <a:off x="6012160" y="6178302"/>
            <a:ext cx="1008113" cy="444202"/>
          </a:xfrm>
          <a:prstGeom prst="rect">
            <a:avLst/>
          </a:prstGeom>
        </p:spPr>
        <p:txBody>
          <a:bodyPr/>
          <a:lstStyle/>
          <a:p>
            <a:pPr marL="0" marR="0" lvl="0" indent="0" algn="ctr" defTabSz="770700" rtl="0" eaLnBrk="1" fontAlgn="base" latinLnBrk="0" hangingPunct="1">
              <a:lnSpc>
                <a:spcPct val="100000"/>
              </a:lnSpc>
              <a:spcBef>
                <a:spcPct val="0"/>
              </a:spcBef>
              <a:spcAft>
                <a:spcPct val="0"/>
              </a:spcAft>
              <a:buClrTx/>
              <a:buSzTx/>
              <a:buFontTx/>
              <a:buNone/>
              <a:tabLst/>
              <a:defRPr/>
            </a:pPr>
            <a:endParaRPr kumimoji="0" lang="de-DE" sz="1400" b="1" i="0" u="none" strike="noStrike" kern="1200" cap="none" spc="0" normalizeH="0" baseline="0" noProof="0" dirty="0" smtClean="0">
              <a:ln>
                <a:noFill/>
              </a:ln>
              <a:solidFill>
                <a:schemeClr val="tx1"/>
              </a:solidFill>
              <a:effectLst/>
              <a:uLnTx/>
              <a:uFillTx/>
              <a:latin typeface="+mn-ea"/>
              <a:ea typeface="+mn-ea"/>
              <a:cs typeface="+mn-cs"/>
            </a:endParaRPr>
          </a:p>
          <a:p>
            <a:pPr marL="0" marR="0" lvl="0" indent="0" algn="ctr" defTabSz="770700" rtl="0" eaLnBrk="1" fontAlgn="base" latinLnBrk="0" hangingPunct="1">
              <a:lnSpc>
                <a:spcPct val="100000"/>
              </a:lnSpc>
              <a:spcBef>
                <a:spcPct val="0"/>
              </a:spcBef>
              <a:spcAft>
                <a:spcPct val="0"/>
              </a:spcAft>
              <a:buClrTx/>
              <a:buSzTx/>
              <a:buFontTx/>
              <a:buNone/>
              <a:tabLst/>
              <a:defRPr/>
            </a:pPr>
            <a:r>
              <a:rPr kumimoji="0" lang="de-DE" sz="1400" b="1" i="0" u="none" strike="noStrike" kern="1200" cap="none" spc="0" normalizeH="0" baseline="0" noProof="0" dirty="0" smtClean="0">
                <a:ln>
                  <a:noFill/>
                </a:ln>
                <a:solidFill>
                  <a:schemeClr val="tx1"/>
                </a:solidFill>
                <a:effectLst/>
                <a:uLnTx/>
                <a:uFillTx/>
                <a:latin typeface="+mn-ea"/>
                <a:ea typeface="+mn-ea"/>
                <a:cs typeface="+mn-cs"/>
              </a:rPr>
              <a:t>Page </a:t>
            </a:r>
            <a:fld id="{FE8DEC27-93A7-4616-B4EE-6BDDCC5B09A0}" type="slidenum">
              <a:rPr kumimoji="0" lang="de-DE" sz="1400" b="1" i="0" u="none" strike="noStrike" kern="1200" cap="none" spc="0" normalizeH="0" baseline="0" noProof="0" smtClean="0">
                <a:ln>
                  <a:noFill/>
                </a:ln>
                <a:solidFill>
                  <a:schemeClr val="tx1"/>
                </a:solidFill>
                <a:effectLst/>
                <a:uLnTx/>
                <a:uFillTx/>
                <a:latin typeface="+mn-ea"/>
                <a:ea typeface="+mn-ea"/>
                <a:cs typeface="+mn-cs"/>
              </a:rPr>
              <a:pPr marL="0" marR="0" lvl="0" indent="0" algn="ctr" defTabSz="770700" rtl="0" eaLnBrk="1" fontAlgn="base" latinLnBrk="0" hangingPunct="1">
                <a:lnSpc>
                  <a:spcPct val="100000"/>
                </a:lnSpc>
                <a:spcBef>
                  <a:spcPct val="0"/>
                </a:spcBef>
                <a:spcAft>
                  <a:spcPct val="0"/>
                </a:spcAft>
                <a:buClrTx/>
                <a:buSzTx/>
                <a:buFontTx/>
                <a:buNone/>
                <a:tabLst/>
                <a:defRPr/>
              </a:pPr>
              <a:t>44</a:t>
            </a:fld>
            <a:endParaRPr kumimoji="0" lang="en-GB" sz="1400" b="1" i="0" u="none" strike="noStrike" kern="1200" cap="none" spc="0" normalizeH="0" baseline="0" noProof="0" dirty="0">
              <a:ln>
                <a:noFill/>
              </a:ln>
              <a:solidFill>
                <a:schemeClr val="tx1"/>
              </a:solidFill>
              <a:effectLst/>
              <a:uLnTx/>
              <a:uFillTx/>
              <a:latin typeface="+mn-ea"/>
              <a:ea typeface="+mn-ea"/>
              <a:cs typeface="+mn-cs"/>
            </a:endParaRPr>
          </a:p>
        </p:txBody>
      </p:sp>
      <p:sp>
        <p:nvSpPr>
          <p:cNvPr id="16" name="矩形 15"/>
          <p:cNvSpPr/>
          <p:nvPr/>
        </p:nvSpPr>
        <p:spPr>
          <a:xfrm>
            <a:off x="613709" y="332656"/>
            <a:ext cx="2230099" cy="430887"/>
          </a:xfrm>
          <a:prstGeom prst="rect">
            <a:avLst/>
          </a:prstGeom>
          <a:noFill/>
        </p:spPr>
        <p:txBody>
          <a:bodyPr wrap="none" lIns="91440" tIns="45720" rIns="91440" bIns="45720">
            <a:spAutoFit/>
          </a:bodyPr>
          <a:lstStyle/>
          <a:p>
            <a:pPr algn="ctr"/>
            <a:r>
              <a:rPr lang="zh-CN" altLang="en-US" sz="2200" b="1" dirty="0" smtClean="0">
                <a:solidFill>
                  <a:srgbClr val="C00000"/>
                </a:solidFill>
                <a:latin typeface="Times New Roman" pitchFamily="18" charset="0"/>
                <a:ea typeface="华文细黑" pitchFamily="2" charset="-122"/>
              </a:rPr>
              <a:t>案例</a:t>
            </a:r>
            <a:r>
              <a:rPr lang="en-US" altLang="zh-CN" sz="2200" b="1" dirty="0" smtClean="0">
                <a:solidFill>
                  <a:srgbClr val="C00000"/>
                </a:solidFill>
                <a:latin typeface="Times New Roman" pitchFamily="18" charset="0"/>
                <a:ea typeface="华文细黑" pitchFamily="2" charset="-122"/>
              </a:rPr>
              <a:t>3   </a:t>
            </a:r>
            <a:r>
              <a:rPr lang="zh-CN" altLang="en-US" sz="2200" b="1" dirty="0" smtClean="0">
                <a:solidFill>
                  <a:srgbClr val="C00000"/>
                </a:solidFill>
                <a:latin typeface="Times New Roman" pitchFamily="18" charset="0"/>
                <a:ea typeface="华文细黑" pitchFamily="2" charset="-122"/>
              </a:rPr>
              <a:t>记住密码</a:t>
            </a:r>
          </a:p>
        </p:txBody>
      </p:sp>
      <p:pic>
        <p:nvPicPr>
          <p:cNvPr id="371714" name="Picture 2"/>
          <p:cNvPicPr>
            <a:picLocks noChangeAspect="1" noChangeArrowheads="1"/>
          </p:cNvPicPr>
          <p:nvPr/>
        </p:nvPicPr>
        <p:blipFill>
          <a:blip r:embed="rId3" cstate="print"/>
          <a:srcRect/>
          <a:stretch>
            <a:fillRect/>
          </a:stretch>
        </p:blipFill>
        <p:spPr bwMode="auto">
          <a:xfrm>
            <a:off x="4932040" y="764704"/>
            <a:ext cx="3456384" cy="2645319"/>
          </a:xfrm>
          <a:prstGeom prst="rect">
            <a:avLst/>
          </a:prstGeom>
          <a:noFill/>
          <a:ln w="9525">
            <a:noFill/>
            <a:miter lim="800000"/>
            <a:headEnd/>
            <a:tailEnd/>
          </a:ln>
        </p:spPr>
      </p:pic>
      <p:sp>
        <p:nvSpPr>
          <p:cNvPr id="12" name="Rectangle 175"/>
          <p:cNvSpPr>
            <a:spLocks noChangeArrowheads="1"/>
          </p:cNvSpPr>
          <p:nvPr/>
        </p:nvSpPr>
        <p:spPr bwMode="auto">
          <a:xfrm>
            <a:off x="622513" y="3573016"/>
            <a:ext cx="8197959" cy="2884139"/>
          </a:xfrm>
          <a:prstGeom prst="rect">
            <a:avLst/>
          </a:prstGeom>
          <a:noFill/>
          <a:ln w="19050">
            <a:noFill/>
            <a:miter lim="800000"/>
            <a:headEnd/>
            <a:tailEnd/>
          </a:ln>
        </p:spPr>
        <p:txBody>
          <a:bodyPr lIns="0" tIns="0" rIns="0" bIns="0" anchor="ctr"/>
          <a:lstStyle/>
          <a:p>
            <a:pPr marL="0" lvl="1" indent="450850" algn="l">
              <a:lnSpc>
                <a:spcPct val="125000"/>
              </a:lnSpc>
              <a:tabLst>
                <a:tab pos="7776903" algn="r"/>
              </a:tabLst>
            </a:pPr>
            <a:r>
              <a:rPr lang="en-US" altLang="zh-CN" sz="1800" b="0" dirty="0" smtClean="0">
                <a:latin typeface="微软雅黑" pitchFamily="34" charset="-122"/>
                <a:ea typeface="微软雅黑" pitchFamily="34" charset="-122"/>
              </a:rPr>
              <a:t>1</a:t>
            </a:r>
            <a:r>
              <a:rPr lang="zh-CN" altLang="en-US" sz="1800" b="0" dirty="0" smtClean="0">
                <a:latin typeface="微软雅黑" pitchFamily="34" charset="-122"/>
                <a:ea typeface="微软雅黑" pitchFamily="34" charset="-122"/>
              </a:rPr>
              <a:t>、</a:t>
            </a:r>
            <a:r>
              <a:rPr lang="zh-CN" altLang="zh-CN" sz="1800" b="0" dirty="0" smtClean="0">
                <a:latin typeface="微软雅黑" pitchFamily="34" charset="-122"/>
                <a:ea typeface="微软雅黑" pitchFamily="34" charset="-122"/>
              </a:rPr>
              <a:t>本地保存的密码文件，从设计上必须保证本地密码的破解成本足够高，也就保证了相当的安全程度；</a:t>
            </a:r>
            <a:endParaRPr lang="en-US" altLang="zh-CN" sz="1800" b="0" dirty="0" smtClean="0">
              <a:latin typeface="微软雅黑" pitchFamily="34" charset="-122"/>
              <a:ea typeface="微软雅黑" pitchFamily="34" charset="-122"/>
            </a:endParaRPr>
          </a:p>
          <a:p>
            <a:pPr marL="0" lvl="1" indent="450850" algn="l">
              <a:lnSpc>
                <a:spcPct val="125000"/>
              </a:lnSpc>
              <a:tabLst>
                <a:tab pos="7776903" algn="r"/>
              </a:tabLst>
            </a:pPr>
            <a:r>
              <a:rPr lang="en-US" altLang="zh-CN" sz="1800" b="0" dirty="0" smtClean="0">
                <a:latin typeface="微软雅黑" pitchFamily="34" charset="-122"/>
                <a:ea typeface="微软雅黑" pitchFamily="34" charset="-122"/>
              </a:rPr>
              <a:t>2</a:t>
            </a:r>
            <a:r>
              <a:rPr lang="zh-CN" altLang="en-US" sz="1800" b="0" dirty="0" smtClean="0">
                <a:latin typeface="微软雅黑" pitchFamily="34" charset="-122"/>
                <a:ea typeface="微软雅黑" pitchFamily="34" charset="-122"/>
              </a:rPr>
              <a:t>、</a:t>
            </a:r>
            <a:r>
              <a:rPr lang="zh-CN" altLang="zh-CN" sz="1800" b="0" dirty="0" smtClean="0">
                <a:latin typeface="微软雅黑" pitchFamily="34" charset="-122"/>
                <a:ea typeface="微软雅黑" pitchFamily="34" charset="-122"/>
              </a:rPr>
              <a:t>这样的用户账户安全等级在整个系统安全中不会很高，其授权对于系统来说是可控的。</a:t>
            </a:r>
            <a:endParaRPr lang="en-US" altLang="zh-CN" sz="1800" b="0" dirty="0" smtClean="0">
              <a:latin typeface="微软雅黑" pitchFamily="34" charset="-122"/>
              <a:ea typeface="微软雅黑" pitchFamily="34" charset="-122"/>
            </a:endParaRPr>
          </a:p>
          <a:p>
            <a:pPr marL="0" lvl="1" indent="450850" algn="l">
              <a:lnSpc>
                <a:spcPct val="125000"/>
              </a:lnSpc>
              <a:tabLst>
                <a:tab pos="7776903" algn="r"/>
              </a:tabLst>
            </a:pPr>
            <a:r>
              <a:rPr lang="en-US" altLang="zh-CN" sz="1800" b="0" dirty="0" smtClean="0">
                <a:latin typeface="微软雅黑" pitchFamily="34" charset="-122"/>
                <a:ea typeface="微软雅黑" pitchFamily="34" charset="-122"/>
              </a:rPr>
              <a:t>3</a:t>
            </a:r>
            <a:r>
              <a:rPr lang="zh-CN" altLang="en-US" sz="1800" b="0" dirty="0" smtClean="0">
                <a:latin typeface="微软雅黑" pitchFamily="34" charset="-122"/>
                <a:ea typeface="微软雅黑" pitchFamily="34" charset="-122"/>
              </a:rPr>
              <a:t>、</a:t>
            </a:r>
            <a:r>
              <a:rPr lang="zh-CN" altLang="zh-CN" sz="1800" b="0" dirty="0" smtClean="0">
                <a:latin typeface="微软雅黑" pitchFamily="34" charset="-122"/>
                <a:ea typeface="微软雅黑" pitchFamily="34" charset="-122"/>
              </a:rPr>
              <a:t>这样带给用户平时的便捷性是不言而喻的。</a:t>
            </a:r>
            <a:endParaRPr lang="en-US" altLang="zh-CN" sz="1800" b="0" dirty="0" smtClean="0">
              <a:latin typeface="微软雅黑" pitchFamily="34" charset="-122"/>
              <a:ea typeface="微软雅黑" pitchFamily="34" charset="-122"/>
            </a:endParaRPr>
          </a:p>
          <a:p>
            <a:pPr marL="0" lvl="1" indent="450850" algn="l">
              <a:lnSpc>
                <a:spcPct val="125000"/>
              </a:lnSpc>
              <a:tabLst>
                <a:tab pos="7776903" algn="r"/>
              </a:tabLst>
            </a:pPr>
            <a:r>
              <a:rPr lang="en-US" altLang="zh-CN" sz="1800" b="0" dirty="0" smtClean="0">
                <a:latin typeface="微软雅黑" pitchFamily="34" charset="-122"/>
                <a:ea typeface="微软雅黑" pitchFamily="34" charset="-122"/>
              </a:rPr>
              <a:t>4</a:t>
            </a:r>
            <a:r>
              <a:rPr lang="zh-CN" altLang="en-US" sz="1800" b="0" dirty="0" smtClean="0">
                <a:latin typeface="微软雅黑" pitchFamily="34" charset="-122"/>
                <a:ea typeface="微软雅黑" pitchFamily="34" charset="-122"/>
              </a:rPr>
              <a:t>、</a:t>
            </a:r>
            <a:r>
              <a:rPr lang="zh-CN" altLang="zh-CN" sz="1800" b="0" dirty="0" smtClean="0">
                <a:latin typeface="微软雅黑" pitchFamily="34" charset="-122"/>
                <a:ea typeface="微软雅黑" pitchFamily="34" charset="-122"/>
              </a:rPr>
              <a:t>但对于电信级系统软件的安全原则来看，是否需要本地“记住密码”，可以遵循公司具体相关规范</a:t>
            </a:r>
            <a:r>
              <a:rPr lang="zh-CN" altLang="en-US" sz="1800" b="0" dirty="0" smtClean="0">
                <a:latin typeface="微软雅黑" pitchFamily="34" charset="-122"/>
                <a:ea typeface="微软雅黑" pitchFamily="34" charset="-122"/>
              </a:rPr>
              <a:t>。</a:t>
            </a:r>
          </a:p>
          <a:p>
            <a:pPr marL="0" lvl="1" indent="450850" algn="l">
              <a:lnSpc>
                <a:spcPct val="125000"/>
              </a:lnSpc>
              <a:tabLst>
                <a:tab pos="7776903" algn="r"/>
              </a:tabLst>
            </a:pPr>
            <a:endParaRPr lang="zh-CN" altLang="de-DE" sz="1800" b="0" dirty="0" smtClean="0">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3"/>
          <p:cNvSpPr>
            <a:spLocks noGrp="1" noChangeArrowheads="1"/>
          </p:cNvSpPr>
          <p:nvPr>
            <p:ph type="title"/>
          </p:nvPr>
        </p:nvSpPr>
        <p:spPr>
          <a:xfrm>
            <a:off x="653244" y="430893"/>
            <a:ext cx="6913139" cy="870857"/>
          </a:xfrm>
        </p:spPr>
        <p:txBody>
          <a:bodyPr/>
          <a:lstStyle/>
          <a:p>
            <a:pPr eaLnBrk="1" hangingPunct="1"/>
            <a:r>
              <a:rPr lang="zh-CN" altLang="en-US" sz="3600" b="1" dirty="0" smtClean="0"/>
              <a:t>目录</a:t>
            </a:r>
          </a:p>
        </p:txBody>
      </p:sp>
      <p:sp>
        <p:nvSpPr>
          <p:cNvPr id="4"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45</a:t>
            </a:fld>
            <a:endParaRPr lang="en-GB" dirty="0">
              <a:latin typeface="+mn-ea"/>
              <a:ea typeface="+mn-ea"/>
            </a:endParaRPr>
          </a:p>
        </p:txBody>
      </p:sp>
      <p:sp>
        <p:nvSpPr>
          <p:cNvPr id="6" name="Rectangle 25"/>
          <p:cNvSpPr txBox="1">
            <a:spLocks noChangeArrowheads="1"/>
          </p:cNvSpPr>
          <p:nvPr/>
        </p:nvSpPr>
        <p:spPr bwMode="auto">
          <a:xfrm>
            <a:off x="653244" y="1124744"/>
            <a:ext cx="8022444" cy="5015408"/>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kumimoji="0" lang="zh-CN" altLang="zh-CN"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开放设计原则</a:t>
            </a:r>
            <a:r>
              <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Open Design</a:t>
            </a:r>
            <a:r>
              <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rPr>
              <a:t>）</a:t>
            </a: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chemeClr val="bg1">
                    <a:lumMod val="50000"/>
                  </a:schemeClr>
                </a:solidFill>
                <a:latin typeface="微软雅黑" pitchFamily="34" charset="-122"/>
                <a:ea typeface="微软雅黑" pitchFamily="34" charset="-122"/>
              </a:rPr>
              <a:t>失败安全缺省原则</a:t>
            </a:r>
            <a:r>
              <a:rPr lang="zh-CN" altLang="zh-CN" sz="2600" kern="0" dirty="0" smtClean="0">
                <a:solidFill>
                  <a:schemeClr val="bg1">
                    <a:lumMod val="50000"/>
                  </a:schemeClr>
                </a:solidFill>
                <a:latin typeface="微软雅黑" pitchFamily="34" charset="-122"/>
                <a:ea typeface="微软雅黑" pitchFamily="34" charset="-122"/>
              </a:rPr>
              <a:t>（</a:t>
            </a:r>
            <a:r>
              <a:rPr lang="en-US" altLang="zh-CN" sz="2000" kern="0" dirty="0" smtClean="0">
                <a:solidFill>
                  <a:schemeClr val="bg1">
                    <a:lumMod val="50000"/>
                  </a:schemeClr>
                </a:solidFill>
                <a:latin typeface="微软雅黑" pitchFamily="34" charset="-122"/>
                <a:ea typeface="微软雅黑" pitchFamily="34" charset="-122"/>
              </a:rPr>
              <a:t>Fail-safe defaults</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chemeClr val="bg1">
                    <a:lumMod val="50000"/>
                  </a:schemeClr>
                </a:solidFill>
                <a:latin typeface="微软雅黑" pitchFamily="34" charset="-122"/>
                <a:ea typeface="微软雅黑" pitchFamily="34" charset="-122"/>
              </a:rPr>
              <a:t>权限</a:t>
            </a:r>
            <a:r>
              <a:rPr lang="zh-CN" altLang="zh-CN" sz="2600" kern="0" dirty="0" smtClean="0">
                <a:solidFill>
                  <a:schemeClr val="bg1">
                    <a:lumMod val="50000"/>
                  </a:schemeClr>
                </a:solidFill>
                <a:latin typeface="微软雅黑" pitchFamily="34" charset="-122"/>
                <a:ea typeface="微软雅黑" pitchFamily="34" charset="-122"/>
              </a:rPr>
              <a:t>分离原则（</a:t>
            </a:r>
            <a:r>
              <a:rPr lang="en-US" altLang="zh-CN" sz="2000" kern="0" dirty="0" smtClean="0">
                <a:solidFill>
                  <a:schemeClr val="bg1">
                    <a:lumMod val="50000"/>
                  </a:schemeClr>
                </a:solidFill>
                <a:latin typeface="微软雅黑" pitchFamily="34" charset="-122"/>
                <a:ea typeface="微软雅黑" pitchFamily="34" charset="-122"/>
              </a:rPr>
              <a:t>Separation of Privilege</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chemeClr val="bg1">
                    <a:lumMod val="50000"/>
                  </a:schemeClr>
                </a:solidFill>
                <a:latin typeface="微软雅黑" pitchFamily="34" charset="-122"/>
                <a:ea typeface="微软雅黑" pitchFamily="34" charset="-122"/>
              </a:rPr>
              <a:t>最小特权原则</a:t>
            </a:r>
            <a:r>
              <a:rPr lang="zh-CN" altLang="zh-CN" sz="2600" kern="0" dirty="0" smtClean="0">
                <a:solidFill>
                  <a:schemeClr val="bg1">
                    <a:lumMod val="50000"/>
                  </a:schemeClr>
                </a:solidFill>
                <a:latin typeface="微软雅黑" pitchFamily="34" charset="-122"/>
                <a:ea typeface="微软雅黑" pitchFamily="34" charset="-122"/>
              </a:rPr>
              <a:t>（</a:t>
            </a:r>
            <a:r>
              <a:rPr lang="en-US" altLang="zh-CN" sz="2000" kern="0" dirty="0" smtClean="0">
                <a:solidFill>
                  <a:schemeClr val="bg1">
                    <a:lumMod val="50000"/>
                  </a:schemeClr>
                </a:solidFill>
                <a:latin typeface="微软雅黑" pitchFamily="34" charset="-122"/>
                <a:ea typeface="微软雅黑" pitchFamily="34" charset="-122"/>
              </a:rPr>
              <a:t>Least Privilege</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indent="-300038" algn="l" defTabSz="801688">
              <a:lnSpc>
                <a:spcPct val="140000"/>
              </a:lnSpc>
              <a:buClr>
                <a:srgbClr val="0000CC"/>
              </a:buClr>
              <a:defRPr/>
            </a:pPr>
            <a:r>
              <a:rPr lang="zh-CN" altLang="en-US" sz="2600" kern="0" dirty="0" smtClean="0">
                <a:solidFill>
                  <a:schemeClr val="bg1">
                    <a:lumMod val="50000"/>
                  </a:schemeClr>
                </a:solidFill>
                <a:latin typeface="微软雅黑" pitchFamily="34" charset="-122"/>
                <a:ea typeface="微软雅黑" pitchFamily="34" charset="-122"/>
              </a:rPr>
              <a:t>经济适用</a:t>
            </a:r>
            <a:r>
              <a:rPr lang="zh-CN" altLang="zh-CN" sz="2600" kern="0" dirty="0" smtClean="0">
                <a:solidFill>
                  <a:schemeClr val="bg1">
                    <a:lumMod val="50000"/>
                  </a:schemeClr>
                </a:solidFill>
                <a:latin typeface="微软雅黑" pitchFamily="34" charset="-122"/>
                <a:ea typeface="微软雅黑" pitchFamily="34" charset="-122"/>
              </a:rPr>
              <a:t>原则（</a:t>
            </a:r>
            <a:r>
              <a:rPr lang="en-US" altLang="zh-CN" sz="2000" kern="0" dirty="0" smtClean="0">
                <a:solidFill>
                  <a:schemeClr val="bg1">
                    <a:lumMod val="50000"/>
                  </a:schemeClr>
                </a:solidFill>
                <a:latin typeface="微软雅黑" pitchFamily="34" charset="-122"/>
                <a:ea typeface="微软雅黑" pitchFamily="34" charset="-122"/>
              </a:rPr>
              <a:t>Economy of Mechanism</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zh-CN" sz="2600" kern="0" dirty="0" smtClean="0">
                <a:solidFill>
                  <a:schemeClr val="bg1">
                    <a:lumMod val="50000"/>
                  </a:schemeClr>
                </a:solidFill>
                <a:latin typeface="微软雅黑" pitchFamily="34" charset="-122"/>
                <a:ea typeface="微软雅黑" pitchFamily="34" charset="-122"/>
              </a:rPr>
              <a:t>最小公共化原则（</a:t>
            </a:r>
            <a:r>
              <a:rPr lang="en-US" altLang="zh-CN" sz="2000" kern="0" dirty="0" smtClean="0">
                <a:solidFill>
                  <a:schemeClr val="bg1">
                    <a:lumMod val="50000"/>
                  </a:schemeClr>
                </a:solidFill>
                <a:latin typeface="微软雅黑" pitchFamily="34" charset="-122"/>
                <a:ea typeface="微软雅黑" pitchFamily="34" charset="-122"/>
              </a:rPr>
              <a:t>Least Common Mechanism</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chemeClr val="bg1">
                    <a:lumMod val="50000"/>
                  </a:schemeClr>
                </a:solidFill>
                <a:latin typeface="微软雅黑" pitchFamily="34" charset="-122"/>
                <a:ea typeface="微软雅黑" pitchFamily="34" charset="-122"/>
              </a:rPr>
              <a:t>完全仲裁原则</a:t>
            </a:r>
            <a:r>
              <a:rPr lang="zh-CN" altLang="zh-CN" sz="2600" kern="0" dirty="0" smtClean="0">
                <a:solidFill>
                  <a:schemeClr val="bg1">
                    <a:lumMod val="50000"/>
                  </a:schemeClr>
                </a:solidFill>
                <a:latin typeface="微软雅黑" pitchFamily="34" charset="-122"/>
                <a:ea typeface="微软雅黑" pitchFamily="34" charset="-122"/>
              </a:rPr>
              <a:t>（</a:t>
            </a:r>
            <a:r>
              <a:rPr lang="en-US" altLang="zh-CN" sz="2000" kern="0" dirty="0" smtClean="0">
                <a:solidFill>
                  <a:schemeClr val="bg1">
                    <a:lumMod val="50000"/>
                  </a:schemeClr>
                </a:solidFill>
                <a:latin typeface="微软雅黑" pitchFamily="34" charset="-122"/>
                <a:ea typeface="微软雅黑" pitchFamily="34" charset="-122"/>
              </a:rPr>
              <a:t>Complete Mediation</a:t>
            </a:r>
            <a:r>
              <a:rPr lang="zh-CN" altLang="zh-CN" sz="2600" kern="0" dirty="0" smtClean="0">
                <a:solidFill>
                  <a:schemeClr val="bg1">
                    <a:lumMod val="50000"/>
                  </a:schemeClr>
                </a:solidFill>
                <a:latin typeface="微软雅黑" pitchFamily="34" charset="-122"/>
                <a:ea typeface="微软雅黑" pitchFamily="34" charset="-122"/>
              </a:rPr>
              <a:t>）</a:t>
            </a:r>
            <a:endParaRPr lang="zh-CN" altLang="en-US"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chemeClr val="bg1">
                    <a:lumMod val="50000"/>
                  </a:schemeClr>
                </a:solidFill>
                <a:latin typeface="微软雅黑" pitchFamily="34" charset="-122"/>
                <a:ea typeface="微软雅黑" pitchFamily="34" charset="-122"/>
              </a:rPr>
              <a:t>心理可承受</a:t>
            </a:r>
            <a:r>
              <a:rPr lang="zh-CN" altLang="zh-CN" sz="2600" kern="0" dirty="0" smtClean="0">
                <a:solidFill>
                  <a:schemeClr val="bg1">
                    <a:lumMod val="50000"/>
                  </a:schemeClr>
                </a:solidFill>
                <a:latin typeface="微软雅黑" pitchFamily="34" charset="-122"/>
                <a:ea typeface="微软雅黑" pitchFamily="34" charset="-122"/>
              </a:rPr>
              <a:t>原则（</a:t>
            </a:r>
            <a:r>
              <a:rPr lang="en-US" altLang="zh-CN" sz="2000" kern="0" dirty="0" smtClean="0">
                <a:solidFill>
                  <a:schemeClr val="bg1">
                    <a:lumMod val="50000"/>
                  </a:schemeClr>
                </a:solidFill>
                <a:latin typeface="微软雅黑" pitchFamily="34" charset="-122"/>
                <a:ea typeface="微软雅黑" pitchFamily="34" charset="-122"/>
              </a:rPr>
              <a:t>Psychological Acceptability</a:t>
            </a:r>
            <a:r>
              <a:rPr lang="zh-CN" altLang="zh-CN" sz="2600" kern="0" dirty="0" smtClean="0">
                <a:solidFill>
                  <a:schemeClr val="bg1">
                    <a:lumMod val="50000"/>
                  </a:schemeClr>
                </a:solidFill>
                <a:latin typeface="微软雅黑" pitchFamily="34" charset="-122"/>
                <a:ea typeface="微软雅黑" pitchFamily="34" charset="-122"/>
              </a:rPr>
              <a:t>）</a:t>
            </a:r>
            <a:endParaRPr lang="en-US" altLang="zh-CN" sz="2600" kern="0" dirty="0" smtClean="0">
              <a:solidFill>
                <a:schemeClr val="bg1">
                  <a:lumMod val="50000"/>
                </a:schemeClr>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r>
              <a:rPr lang="zh-CN" altLang="en-US" sz="2600" kern="0" dirty="0" smtClean="0">
                <a:solidFill>
                  <a:srgbClr val="990000"/>
                </a:solidFill>
                <a:latin typeface="微软雅黑" pitchFamily="34" charset="-122"/>
                <a:ea typeface="微软雅黑" pitchFamily="34" charset="-122"/>
              </a:rPr>
              <a:t>纵深防御原则</a:t>
            </a:r>
            <a:r>
              <a:rPr lang="zh-CN" altLang="zh-CN" sz="2600" kern="0" dirty="0" smtClean="0">
                <a:solidFill>
                  <a:srgbClr val="990000"/>
                </a:solidFill>
                <a:latin typeface="微软雅黑" pitchFamily="34" charset="-122"/>
                <a:ea typeface="微软雅黑" pitchFamily="34" charset="-122"/>
              </a:rPr>
              <a:t>（</a:t>
            </a:r>
            <a:r>
              <a:rPr lang="en-US" altLang="zh-CN" sz="2600" kern="0" dirty="0" smtClean="0">
                <a:solidFill>
                  <a:srgbClr val="990000"/>
                </a:solidFill>
                <a:latin typeface="微软雅黑" pitchFamily="34" charset="-122"/>
                <a:ea typeface="微软雅黑" pitchFamily="34" charset="-122"/>
              </a:rPr>
              <a:t>Defense in Depth</a:t>
            </a:r>
            <a:r>
              <a:rPr lang="zh-CN" altLang="zh-CN" sz="2600" kern="0" dirty="0" smtClean="0">
                <a:solidFill>
                  <a:srgbClr val="990000"/>
                </a:solidFill>
                <a:latin typeface="微软雅黑" pitchFamily="34" charset="-122"/>
                <a:ea typeface="微软雅黑" pitchFamily="34" charset="-122"/>
              </a:rPr>
              <a:t>）</a:t>
            </a:r>
            <a:endParaRPr lang="zh-CN" altLang="en-US" sz="2600" kern="0" dirty="0" smtClean="0">
              <a:solidFill>
                <a:srgbClr val="990000"/>
              </a:solidFill>
              <a:latin typeface="微软雅黑" pitchFamily="34" charset="-122"/>
              <a:ea typeface="微软雅黑" pitchFamily="34" charset="-122"/>
            </a:endParaRPr>
          </a:p>
          <a:p>
            <a:pPr marL="300038" marR="0" lvl="0" indent="-300038" algn="l" defTabSz="801688" rtl="0" eaLnBrk="1" fontAlgn="base" latinLnBrk="0" hangingPunct="1">
              <a:lnSpc>
                <a:spcPct val="140000"/>
              </a:lnSpc>
              <a:spcBef>
                <a:spcPct val="0"/>
              </a:spcBef>
              <a:spcAft>
                <a:spcPct val="0"/>
              </a:spcAft>
              <a:buClr>
                <a:srgbClr val="0000CC"/>
              </a:buClr>
              <a:buSzTx/>
              <a:buFont typeface="Wingdings" pitchFamily="2" charset="2"/>
              <a:buNone/>
              <a:tabLst/>
              <a:defRPr/>
            </a:pPr>
            <a:endParaRPr kumimoji="0" lang="zh-CN" altLang="en-US" sz="26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cs typeface="+mn-cs"/>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0072" y="262607"/>
            <a:ext cx="8280400" cy="646113"/>
          </a:xfrm>
        </p:spPr>
        <p:txBody>
          <a:bodyPr/>
          <a:lstStyle/>
          <a:p>
            <a:r>
              <a:rPr lang="zh-CN" altLang="en-US" dirty="0" smtClean="0"/>
              <a:t>纵深防御原则的来源</a:t>
            </a:r>
            <a:endParaRPr lang="zh-CN" altLang="en-US" dirty="0"/>
          </a:p>
        </p:txBody>
      </p:sp>
      <p:pic>
        <p:nvPicPr>
          <p:cNvPr id="367618" name="Picture 2"/>
          <p:cNvPicPr>
            <a:picLocks noChangeAspect="1" noChangeArrowheads="1"/>
          </p:cNvPicPr>
          <p:nvPr/>
        </p:nvPicPr>
        <p:blipFill>
          <a:blip r:embed="rId3" cstate="print"/>
          <a:srcRect/>
          <a:stretch>
            <a:fillRect/>
          </a:stretch>
        </p:blipFill>
        <p:spPr bwMode="auto">
          <a:xfrm>
            <a:off x="827584" y="984830"/>
            <a:ext cx="7560840" cy="51123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42" name="Picture 2"/>
          <p:cNvPicPr>
            <a:picLocks noChangeAspect="1" noChangeArrowheads="1"/>
          </p:cNvPicPr>
          <p:nvPr/>
        </p:nvPicPr>
        <p:blipFill>
          <a:blip r:embed="rId2" cstate="print"/>
          <a:srcRect/>
          <a:stretch>
            <a:fillRect/>
          </a:stretch>
        </p:blipFill>
        <p:spPr bwMode="auto">
          <a:xfrm>
            <a:off x="323528" y="1340768"/>
            <a:ext cx="4355871" cy="4608512"/>
          </a:xfrm>
          <a:prstGeom prst="rect">
            <a:avLst/>
          </a:prstGeom>
          <a:noFill/>
          <a:ln w="9525">
            <a:noFill/>
            <a:miter lim="800000"/>
            <a:headEnd/>
            <a:tailEnd/>
          </a:ln>
        </p:spPr>
      </p:pic>
      <p:sp>
        <p:nvSpPr>
          <p:cNvPr id="7" name="圆角矩形 6"/>
          <p:cNvSpPr/>
          <p:nvPr/>
        </p:nvSpPr>
        <p:spPr bwMode="auto">
          <a:xfrm>
            <a:off x="4607391" y="1772816"/>
            <a:ext cx="4285089" cy="4320480"/>
          </a:xfrm>
          <a:prstGeom prst="roundRect">
            <a:avLst/>
          </a:prstGeom>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4" name="标题 1"/>
          <p:cNvSpPr txBox="1">
            <a:spLocks/>
          </p:cNvSpPr>
          <p:nvPr/>
        </p:nvSpPr>
        <p:spPr bwMode="auto">
          <a:xfrm>
            <a:off x="395288" y="334615"/>
            <a:ext cx="8280400" cy="646113"/>
          </a:xfrm>
          <a:prstGeom prst="rect">
            <a:avLst/>
          </a:prstGeom>
          <a:noFill/>
          <a:ln w="9525">
            <a:noFill/>
            <a:miter lim="800000"/>
            <a:headEnd/>
            <a:tailEnd/>
          </a:ln>
        </p:spPr>
        <p:txBody>
          <a:bodyPr vert="horz" wrap="square" lIns="80139" tIns="40069" rIns="80139" bIns="40069" numCol="1" anchor="ctr" anchorCtr="0" compatLnSpc="1">
            <a:prstTxWarp prst="textNoShape">
              <a:avLst/>
            </a:prstTxWarp>
          </a:bodyPr>
          <a:lstStyle/>
          <a:p>
            <a:pPr marL="0" marR="0" lvl="0" indent="0" algn="l" defTabSz="801688" rtl="0" eaLnBrk="0" fontAlgn="base" latinLnBrk="0" hangingPunct="0">
              <a:lnSpc>
                <a:spcPct val="100000"/>
              </a:lnSpc>
              <a:spcBef>
                <a:spcPct val="0"/>
              </a:spcBef>
              <a:spcAft>
                <a:spcPct val="0"/>
              </a:spcAft>
              <a:buClrTx/>
              <a:buSzTx/>
              <a:buFontTx/>
              <a:buNone/>
              <a:tabLst/>
              <a:defRPr/>
            </a:pPr>
            <a:r>
              <a:rPr kumimoji="0" lang="en-US" altLang="zh-CN" sz="3200" b="1" i="0" u="none" strike="noStrike" kern="0" cap="none" spc="0" normalizeH="0" baseline="0" noProof="0" dirty="0" smtClean="0">
                <a:ln>
                  <a:noFill/>
                </a:ln>
                <a:solidFill>
                  <a:srgbClr val="990000"/>
                </a:solidFill>
                <a:effectLst/>
                <a:uLnTx/>
                <a:uFillTx/>
                <a:latin typeface="微软雅黑" pitchFamily="34" charset="-122"/>
                <a:ea typeface="微软雅黑" pitchFamily="34" charset="-122"/>
                <a:cs typeface="+mj-cs"/>
              </a:rPr>
              <a:t>9</a:t>
            </a:r>
            <a:r>
              <a:rPr kumimoji="0" lang="zh-CN" altLang="en-US" sz="3200" b="1" i="0" u="none" strike="noStrike" kern="0" cap="none" spc="0" normalizeH="0" baseline="0" noProof="0" dirty="0" smtClean="0">
                <a:ln>
                  <a:noFill/>
                </a:ln>
                <a:solidFill>
                  <a:srgbClr val="990000"/>
                </a:solidFill>
                <a:effectLst/>
                <a:uLnTx/>
                <a:uFillTx/>
                <a:latin typeface="微软雅黑" pitchFamily="34" charset="-122"/>
                <a:ea typeface="微软雅黑" pitchFamily="34" charset="-122"/>
                <a:cs typeface="+mj-cs"/>
              </a:rPr>
              <a:t>、其他经典原则</a:t>
            </a:r>
            <a:r>
              <a:rPr kumimoji="0" lang="en-US" altLang="zh-CN" sz="3200" b="1" i="0" u="none" strike="noStrike" kern="0" cap="none" spc="0" normalizeH="0" baseline="0" noProof="0" dirty="0" smtClean="0">
                <a:ln>
                  <a:noFill/>
                </a:ln>
                <a:solidFill>
                  <a:srgbClr val="990000"/>
                </a:solidFill>
                <a:effectLst/>
                <a:uLnTx/>
                <a:uFillTx/>
                <a:latin typeface="微软雅黑" pitchFamily="34" charset="-122"/>
                <a:ea typeface="微软雅黑" pitchFamily="34" charset="-122"/>
                <a:cs typeface="+mj-cs"/>
              </a:rPr>
              <a:t>——</a:t>
            </a:r>
            <a:r>
              <a:rPr kumimoji="0" lang="zh-CN" altLang="en-US" sz="3200" b="1" i="0" u="none" strike="noStrike" kern="0" cap="none" spc="0" normalizeH="0" baseline="0" noProof="0" dirty="0" smtClean="0">
                <a:ln>
                  <a:noFill/>
                </a:ln>
                <a:solidFill>
                  <a:srgbClr val="990000"/>
                </a:solidFill>
                <a:effectLst/>
                <a:uLnTx/>
                <a:uFillTx/>
                <a:latin typeface="微软雅黑" pitchFamily="34" charset="-122"/>
                <a:ea typeface="微软雅黑" pitchFamily="34" charset="-122"/>
                <a:cs typeface="+mj-cs"/>
              </a:rPr>
              <a:t>纵深防御原则</a:t>
            </a:r>
          </a:p>
        </p:txBody>
      </p:sp>
      <p:sp>
        <p:nvSpPr>
          <p:cNvPr id="5" name="内容占位符 2"/>
          <p:cNvSpPr txBox="1">
            <a:spLocks/>
          </p:cNvSpPr>
          <p:nvPr/>
        </p:nvSpPr>
        <p:spPr bwMode="auto">
          <a:xfrm>
            <a:off x="4751407" y="1988840"/>
            <a:ext cx="3997057" cy="4004470"/>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lvl="0" indent="541338" algn="l" defTabSz="801688" eaLnBrk="0" hangingPunct="0">
              <a:lnSpc>
                <a:spcPct val="140000"/>
              </a:lnSpc>
              <a:buClr>
                <a:srgbClr val="0000CC"/>
              </a:buClr>
            </a:pPr>
            <a:r>
              <a:rPr lang="zh-CN" altLang="zh-CN" sz="2200" kern="0" dirty="0" smtClean="0">
                <a:latin typeface="微软雅黑" pitchFamily="34" charset="-122"/>
                <a:ea typeface="微软雅黑" pitchFamily="34" charset="-122"/>
              </a:rPr>
              <a:t>纵深防御</a:t>
            </a:r>
            <a:r>
              <a:rPr lang="en-US" altLang="zh-CN" sz="2200" kern="0" dirty="0" smtClean="0">
                <a:latin typeface="微软雅黑" pitchFamily="34" charset="-122"/>
                <a:ea typeface="微软雅黑" pitchFamily="34" charset="-122"/>
              </a:rPr>
              <a:t>  </a:t>
            </a:r>
            <a:r>
              <a:rPr lang="zh-CN" altLang="zh-CN" sz="2200" b="0" kern="0" dirty="0" smtClean="0">
                <a:latin typeface="微软雅黑" pitchFamily="34" charset="-122"/>
                <a:ea typeface="微软雅黑" pitchFamily="34" charset="-122"/>
              </a:rPr>
              <a:t>是一个综合性很高的防御原则，一般要求系统架构师综合运用其他的各类安全设计原则，采用多点、多重的</a:t>
            </a:r>
            <a:r>
              <a:rPr lang="zh-CN" altLang="en-US" sz="2200" b="0" kern="0" dirty="0" smtClean="0">
                <a:latin typeface="微软雅黑" pitchFamily="34" charset="-122"/>
                <a:ea typeface="微软雅黑" pitchFamily="34" charset="-122"/>
              </a:rPr>
              <a:t>安全</a:t>
            </a:r>
            <a:r>
              <a:rPr lang="zh-CN" altLang="zh-CN" sz="2200" b="0" kern="0" dirty="0" smtClean="0">
                <a:latin typeface="微软雅黑" pitchFamily="34" charset="-122"/>
                <a:ea typeface="微软雅黑" pitchFamily="34" charset="-122"/>
              </a:rPr>
              <a:t>校验机制，高屋建瓴地从系统架构层面来关注整个系统级的安全防御机制，而不能只依赖单一安全机制</a:t>
            </a:r>
            <a:r>
              <a:rPr lang="zh-CN" altLang="en-US" sz="2200" b="0" kern="0" dirty="0" smtClean="0">
                <a:latin typeface="微软雅黑" pitchFamily="34" charset="-122"/>
                <a:ea typeface="微软雅黑" pitchFamily="34" charset="-122"/>
              </a:rPr>
              <a:t>。</a:t>
            </a:r>
            <a:endParaRPr lang="zh-CN" altLang="zh-CN" sz="2200" b="0" kern="0" dirty="0" smtClean="0">
              <a:latin typeface="微软雅黑" pitchFamily="34" charset="-122"/>
              <a:ea typeface="微软雅黑" pitchFamily="34" charset="-122"/>
            </a:endParaRPr>
          </a:p>
          <a:p>
            <a:pPr lvl="0" indent="539750" algn="l" defTabSz="801688" eaLnBrk="0" hangingPunct="0">
              <a:lnSpc>
                <a:spcPct val="140000"/>
              </a:lnSpc>
              <a:buClr>
                <a:srgbClr val="0000CC"/>
              </a:buClr>
            </a:pPr>
            <a:endParaRPr kumimoji="0" lang="zh-CN" altLang="en-US" sz="2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8" name="燕尾形 7"/>
          <p:cNvSpPr/>
          <p:nvPr/>
        </p:nvSpPr>
        <p:spPr bwMode="auto">
          <a:xfrm>
            <a:off x="4932040" y="1061593"/>
            <a:ext cx="3528392" cy="558350"/>
          </a:xfrm>
          <a:prstGeom prst="chevron">
            <a:avLst/>
          </a:prstGeom>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lvl="0" algn="l" defTabSz="801688" eaLnBrk="0" hangingPunct="0">
              <a:lnSpc>
                <a:spcPct val="140000"/>
              </a:lnSpc>
              <a:buClr>
                <a:srgbClr val="0000CC"/>
              </a:buClr>
            </a:pPr>
            <a:r>
              <a:rPr lang="en-US" altLang="zh-CN" sz="2400" kern="0" dirty="0" smtClean="0">
                <a:solidFill>
                  <a:schemeClr val="tx1"/>
                </a:solidFill>
                <a:latin typeface="微软雅黑" pitchFamily="34" charset="-122"/>
                <a:ea typeface="微软雅黑" pitchFamily="34" charset="-122"/>
              </a:rPr>
              <a:t>Defense in Depth</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9666" name="Picture 2" descr="201102262307535156"/>
          <p:cNvPicPr>
            <a:picLocks noChangeAspect="1" noChangeArrowheads="1"/>
          </p:cNvPicPr>
          <p:nvPr/>
        </p:nvPicPr>
        <p:blipFill>
          <a:blip r:embed="rId3" cstate="print"/>
          <a:srcRect/>
          <a:stretch>
            <a:fillRect/>
          </a:stretch>
        </p:blipFill>
        <p:spPr bwMode="auto">
          <a:xfrm>
            <a:off x="2915815" y="908720"/>
            <a:ext cx="5976665" cy="509599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圆角矩形 6"/>
          <p:cNvSpPr/>
          <p:nvPr/>
        </p:nvSpPr>
        <p:spPr bwMode="auto">
          <a:xfrm>
            <a:off x="179512" y="1052736"/>
            <a:ext cx="2592286" cy="4824536"/>
          </a:xfrm>
          <a:prstGeom prst="roundRect">
            <a:avLst/>
          </a:prstGeom>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27" name="矩形 26"/>
          <p:cNvSpPr/>
          <p:nvPr/>
        </p:nvSpPr>
        <p:spPr>
          <a:xfrm>
            <a:off x="251520" y="1280949"/>
            <a:ext cx="2664296" cy="4524315"/>
          </a:xfrm>
          <a:prstGeom prst="rect">
            <a:avLst/>
          </a:prstGeom>
        </p:spPr>
        <p:txBody>
          <a:bodyPr wrap="square">
            <a:spAutoFit/>
          </a:bodyPr>
          <a:lstStyle/>
          <a:p>
            <a:pPr indent="450850" algn="l"/>
            <a:r>
              <a:rPr lang="zh-CN" altLang="zh-CN" sz="1800" b="0" dirty="0" smtClean="0">
                <a:latin typeface="微软雅黑" pitchFamily="34" charset="-122"/>
                <a:ea typeface="微软雅黑" pitchFamily="34" charset="-122"/>
              </a:rPr>
              <a:t>美军网络是在国防部网络一体化管理下采用“纵深防御”机制来分层保护服务和系统信息流。</a:t>
            </a:r>
          </a:p>
          <a:p>
            <a:pPr indent="450850" algn="l"/>
            <a:r>
              <a:rPr lang="zh-CN" altLang="zh-CN" sz="1800" b="0" dirty="0" smtClean="0">
                <a:latin typeface="微软雅黑" pitchFamily="34" charset="-122"/>
                <a:ea typeface="微软雅黑" pitchFamily="34" charset="-122"/>
              </a:rPr>
              <a:t>美军认为，在当前的网络中心战时代，计算机网络防御</a:t>
            </a:r>
            <a:r>
              <a:rPr lang="en-US" altLang="zh-CN" sz="1800" b="0" dirty="0" smtClean="0">
                <a:latin typeface="微软雅黑" pitchFamily="34" charset="-122"/>
                <a:ea typeface="微软雅黑" pitchFamily="34" charset="-122"/>
              </a:rPr>
              <a:t>(CND)</a:t>
            </a:r>
            <a:r>
              <a:rPr lang="zh-CN" altLang="zh-CN" sz="1800" b="0" dirty="0" smtClean="0">
                <a:latin typeface="微软雅黑" pitchFamily="34" charset="-122"/>
                <a:ea typeface="微软雅黑" pitchFamily="34" charset="-122"/>
              </a:rPr>
              <a:t>是真正实现网络战斗力、信息共享、战场感知、快速下达指令和有效完成任务的必要条件。计算机网络防御</a:t>
            </a:r>
            <a:r>
              <a:rPr lang="en-US" altLang="zh-CN" sz="1800" b="0" dirty="0" smtClean="0">
                <a:latin typeface="微软雅黑" pitchFamily="34" charset="-122"/>
                <a:ea typeface="微软雅黑" pitchFamily="34" charset="-122"/>
              </a:rPr>
              <a:t>(CND)</a:t>
            </a:r>
            <a:r>
              <a:rPr lang="zh-CN" altLang="zh-CN" sz="1800" b="0" dirty="0" smtClean="0">
                <a:latin typeface="微软雅黑" pitchFamily="34" charset="-122"/>
                <a:ea typeface="微软雅黑" pitchFamily="34" charset="-122"/>
              </a:rPr>
              <a:t>与美军的作战行动及作战任务是密切联系的。</a:t>
            </a:r>
            <a:r>
              <a:rPr lang="en-US" altLang="zh-CN" sz="1800" b="0" dirty="0" smtClean="0">
                <a:latin typeface="微软雅黑" pitchFamily="34" charset="-122"/>
                <a:ea typeface="微软雅黑" pitchFamily="34" charset="-122"/>
              </a:rPr>
              <a:t>	</a:t>
            </a:r>
          </a:p>
        </p:txBody>
      </p:sp>
      <p:sp>
        <p:nvSpPr>
          <p:cNvPr id="6"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48</a:t>
            </a:fld>
            <a:endParaRPr lang="en-GB" dirty="0">
              <a:latin typeface="+mn-ea"/>
              <a:ea typeface="+mn-ea"/>
            </a:endParaRPr>
          </a:p>
        </p:txBody>
      </p:sp>
      <p:sp>
        <p:nvSpPr>
          <p:cNvPr id="8" name="矩形 7"/>
          <p:cNvSpPr/>
          <p:nvPr/>
        </p:nvSpPr>
        <p:spPr>
          <a:xfrm>
            <a:off x="6228185" y="1342509"/>
            <a:ext cx="2492990" cy="646331"/>
          </a:xfrm>
          <a:prstGeom prst="rect">
            <a:avLst/>
          </a:prstGeom>
          <a:noFill/>
        </p:spPr>
        <p:txBody>
          <a:bodyPr wrap="none" lIns="91440" tIns="45720" rIns="91440" bIns="45720">
            <a:spAutoFit/>
          </a:bodyPr>
          <a:lstStyle/>
          <a:p>
            <a:r>
              <a:rPr lang="zh-CN" altLang="zh-CN" sz="1800" dirty="0" smtClean="0">
                <a:solidFill>
                  <a:srgbClr val="C00000"/>
                </a:solidFill>
                <a:latin typeface="微软雅黑" pitchFamily="34" charset="-122"/>
                <a:ea typeface="微软雅黑" pitchFamily="34" charset="-122"/>
              </a:rPr>
              <a:t>美国海军的计算机网络</a:t>
            </a:r>
            <a:endParaRPr lang="en-US" altLang="zh-CN" sz="1800" dirty="0" smtClean="0">
              <a:solidFill>
                <a:srgbClr val="C00000"/>
              </a:solidFill>
              <a:latin typeface="微软雅黑" pitchFamily="34" charset="-122"/>
              <a:ea typeface="微软雅黑" pitchFamily="34" charset="-122"/>
            </a:endParaRPr>
          </a:p>
          <a:p>
            <a:r>
              <a:rPr lang="zh-CN" altLang="zh-CN" sz="1800" dirty="0" smtClean="0">
                <a:solidFill>
                  <a:srgbClr val="C00000"/>
                </a:solidFill>
                <a:latin typeface="微软雅黑" pitchFamily="34" charset="-122"/>
                <a:ea typeface="微软雅黑" pitchFamily="34" charset="-122"/>
              </a:rPr>
              <a:t>纵深防御结构图</a:t>
            </a:r>
            <a:endParaRPr lang="zh-CN" altLang="en-US" sz="1800" b="1" dirty="0" smtClean="0">
              <a:solidFill>
                <a:srgbClr val="C00000"/>
              </a:solidFill>
              <a:latin typeface="微软雅黑" pitchFamily="34" charset="-122"/>
              <a:ea typeface="微软雅黑" pitchFamily="34" charset="-122"/>
            </a:endParaRPr>
          </a:p>
        </p:txBody>
      </p:sp>
      <p:sp>
        <p:nvSpPr>
          <p:cNvPr id="9" name="矩形 8"/>
          <p:cNvSpPr/>
          <p:nvPr/>
        </p:nvSpPr>
        <p:spPr>
          <a:xfrm>
            <a:off x="92148" y="260648"/>
            <a:ext cx="7130478" cy="430887"/>
          </a:xfrm>
          <a:prstGeom prst="rect">
            <a:avLst/>
          </a:prstGeom>
          <a:noFill/>
        </p:spPr>
        <p:txBody>
          <a:bodyPr wrap="none" lIns="91440" tIns="45720" rIns="91440" bIns="45720">
            <a:spAutoFit/>
          </a:bodyPr>
          <a:lstStyle/>
          <a:p>
            <a:r>
              <a:rPr lang="zh-CN" altLang="en-US" sz="2200" b="1" dirty="0" smtClean="0">
                <a:solidFill>
                  <a:srgbClr val="C00000"/>
                </a:solidFill>
                <a:latin typeface="微软雅黑" pitchFamily="34" charset="-122"/>
                <a:ea typeface="微软雅黑" pitchFamily="34" charset="-122"/>
              </a:rPr>
              <a:t>“纵深防御原则</a:t>
            </a:r>
            <a:r>
              <a:rPr lang="zh-CN" altLang="en-US" sz="2200" dirty="0" smtClean="0">
                <a:solidFill>
                  <a:srgbClr val="C00000"/>
                </a:solidFill>
                <a:latin typeface="微软雅黑" pitchFamily="34" charset="-122"/>
                <a:ea typeface="微软雅黑" pitchFamily="34" charset="-122"/>
              </a:rPr>
              <a:t>”案例：美国海军计算机网络纵深防御</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874" name="Rectangle 2"/>
          <p:cNvSpPr>
            <a:spLocks noGrp="1" noChangeArrowheads="1"/>
          </p:cNvSpPr>
          <p:nvPr>
            <p:ph type="title"/>
          </p:nvPr>
        </p:nvSpPr>
        <p:spPr/>
        <p:txBody>
          <a:bodyPr/>
          <a:lstStyle/>
          <a:p>
            <a:r>
              <a:rPr lang="zh-CN" altLang="en-US" dirty="0"/>
              <a:t>总  结</a:t>
            </a:r>
          </a:p>
        </p:txBody>
      </p:sp>
      <p:sp>
        <p:nvSpPr>
          <p:cNvPr id="1487875" name="Rectangle 3"/>
          <p:cNvSpPr>
            <a:spLocks noGrp="1" noChangeArrowheads="1"/>
          </p:cNvSpPr>
          <p:nvPr>
            <p:ph idx="1"/>
          </p:nvPr>
        </p:nvSpPr>
        <p:spPr/>
        <p:txBody>
          <a:bodyPr/>
          <a:lstStyle/>
          <a:p>
            <a:pPr>
              <a:buNone/>
            </a:pPr>
            <a:r>
              <a:rPr lang="zh-CN" altLang="en-US" sz="3200" dirty="0" smtClean="0"/>
              <a:t>①信息安全的经典三要素</a:t>
            </a:r>
            <a:endParaRPr lang="en-US" altLang="zh-CN" sz="3200" dirty="0" smtClean="0"/>
          </a:p>
          <a:p>
            <a:pPr>
              <a:buNone/>
            </a:pPr>
            <a:r>
              <a:rPr lang="zh-CN" altLang="en-US" sz="3200" dirty="0" smtClean="0"/>
              <a:t>②安全设计的经典原则</a:t>
            </a:r>
            <a:endParaRPr lang="en-US" altLang="zh-CN" sz="3200" dirty="0" smtClean="0"/>
          </a:p>
          <a:p>
            <a:pPr eaLnBrk="1" hangingPunct="1">
              <a:buNone/>
              <a:defRPr/>
            </a:pPr>
            <a:r>
              <a:rPr lang="en-US" altLang="zh-CN" dirty="0" smtClean="0">
                <a:solidFill>
                  <a:schemeClr val="bg1">
                    <a:lumMod val="50000"/>
                  </a:schemeClr>
                </a:solidFill>
              </a:rPr>
              <a:t>		1</a:t>
            </a:r>
            <a:r>
              <a:rPr lang="zh-CN" altLang="en-US" dirty="0" smtClean="0">
                <a:solidFill>
                  <a:schemeClr val="bg1">
                    <a:lumMod val="50000"/>
                  </a:schemeClr>
                </a:solidFill>
              </a:rPr>
              <a:t>、</a:t>
            </a:r>
            <a:r>
              <a:rPr lang="zh-CN" altLang="zh-CN" dirty="0" smtClean="0">
                <a:solidFill>
                  <a:schemeClr val="bg1">
                    <a:lumMod val="50000"/>
                  </a:schemeClr>
                </a:solidFill>
              </a:rPr>
              <a:t>开放设计原则</a:t>
            </a:r>
            <a:endParaRPr lang="zh-CN" altLang="en-US" dirty="0" smtClean="0">
              <a:solidFill>
                <a:schemeClr val="bg1">
                  <a:lumMod val="50000"/>
                </a:schemeClr>
              </a:solidFill>
            </a:endParaRPr>
          </a:p>
          <a:p>
            <a:pPr eaLnBrk="1" hangingPunct="1">
              <a:buNone/>
              <a:defRPr/>
            </a:pPr>
            <a:r>
              <a:rPr lang="en-US" altLang="zh-CN" dirty="0" smtClean="0">
                <a:solidFill>
                  <a:schemeClr val="bg1">
                    <a:lumMod val="50000"/>
                  </a:schemeClr>
                </a:solidFill>
              </a:rPr>
              <a:t>		2</a:t>
            </a:r>
            <a:r>
              <a:rPr lang="zh-CN" altLang="en-US" dirty="0" smtClean="0">
                <a:solidFill>
                  <a:schemeClr val="bg1">
                    <a:lumMod val="50000"/>
                  </a:schemeClr>
                </a:solidFill>
              </a:rPr>
              <a:t>、失败安全缺省原则</a:t>
            </a:r>
          </a:p>
          <a:p>
            <a:pPr eaLnBrk="1" hangingPunct="1">
              <a:buNone/>
              <a:defRPr/>
            </a:pPr>
            <a:r>
              <a:rPr lang="en-US" altLang="zh-CN" dirty="0" smtClean="0">
                <a:solidFill>
                  <a:schemeClr val="bg1">
                    <a:lumMod val="50000"/>
                  </a:schemeClr>
                </a:solidFill>
              </a:rPr>
              <a:t>		3</a:t>
            </a:r>
            <a:r>
              <a:rPr lang="zh-CN" altLang="en-US" dirty="0" smtClean="0">
                <a:solidFill>
                  <a:schemeClr val="bg1">
                    <a:lumMod val="50000"/>
                  </a:schemeClr>
                </a:solidFill>
              </a:rPr>
              <a:t>、权限</a:t>
            </a:r>
            <a:r>
              <a:rPr lang="zh-CN" altLang="zh-CN" dirty="0" smtClean="0">
                <a:solidFill>
                  <a:schemeClr val="bg1">
                    <a:lumMod val="50000"/>
                  </a:schemeClr>
                </a:solidFill>
              </a:rPr>
              <a:t>分离原则</a:t>
            </a:r>
            <a:endParaRPr lang="zh-CN" altLang="en-US" dirty="0" smtClean="0">
              <a:solidFill>
                <a:schemeClr val="bg1">
                  <a:lumMod val="50000"/>
                </a:schemeClr>
              </a:solidFill>
            </a:endParaRPr>
          </a:p>
          <a:p>
            <a:pPr eaLnBrk="1" hangingPunct="1">
              <a:buNone/>
              <a:defRPr/>
            </a:pPr>
            <a:r>
              <a:rPr lang="en-US" altLang="zh-CN" dirty="0" smtClean="0">
                <a:solidFill>
                  <a:schemeClr val="bg1">
                    <a:lumMod val="50000"/>
                  </a:schemeClr>
                </a:solidFill>
              </a:rPr>
              <a:t>		4</a:t>
            </a:r>
            <a:r>
              <a:rPr lang="zh-CN" altLang="en-US" dirty="0" smtClean="0">
                <a:solidFill>
                  <a:schemeClr val="bg1">
                    <a:lumMod val="50000"/>
                  </a:schemeClr>
                </a:solidFill>
              </a:rPr>
              <a:t>、最小特权原则</a:t>
            </a:r>
          </a:p>
          <a:p>
            <a:pPr eaLnBrk="1" hangingPunct="1">
              <a:buNone/>
              <a:defRPr/>
            </a:pPr>
            <a:r>
              <a:rPr lang="en-US" altLang="zh-CN" dirty="0" smtClean="0">
                <a:solidFill>
                  <a:schemeClr val="bg1">
                    <a:lumMod val="50000"/>
                  </a:schemeClr>
                </a:solidFill>
              </a:rPr>
              <a:t>		5</a:t>
            </a:r>
            <a:r>
              <a:rPr lang="zh-CN" altLang="en-US" dirty="0" smtClean="0">
                <a:solidFill>
                  <a:schemeClr val="bg1">
                    <a:lumMod val="50000"/>
                  </a:schemeClr>
                </a:solidFill>
              </a:rPr>
              <a:t>、经济适用</a:t>
            </a:r>
            <a:r>
              <a:rPr lang="zh-CN" altLang="zh-CN" dirty="0" smtClean="0">
                <a:solidFill>
                  <a:schemeClr val="bg1">
                    <a:lumMod val="50000"/>
                  </a:schemeClr>
                </a:solidFill>
              </a:rPr>
              <a:t>原则</a:t>
            </a:r>
            <a:endParaRPr lang="zh-CN" altLang="en-US" dirty="0" smtClean="0">
              <a:solidFill>
                <a:schemeClr val="bg1">
                  <a:lumMod val="50000"/>
                </a:schemeClr>
              </a:solidFill>
            </a:endParaRPr>
          </a:p>
          <a:p>
            <a:pPr eaLnBrk="1" hangingPunct="1">
              <a:buNone/>
              <a:defRPr/>
            </a:pPr>
            <a:r>
              <a:rPr lang="en-US" altLang="zh-CN" dirty="0" smtClean="0">
                <a:solidFill>
                  <a:schemeClr val="bg1">
                    <a:lumMod val="50000"/>
                  </a:schemeClr>
                </a:solidFill>
              </a:rPr>
              <a:t>		6</a:t>
            </a:r>
            <a:r>
              <a:rPr lang="zh-CN" altLang="en-US" dirty="0" smtClean="0">
                <a:solidFill>
                  <a:schemeClr val="bg1">
                    <a:lumMod val="50000"/>
                  </a:schemeClr>
                </a:solidFill>
              </a:rPr>
              <a:t>、</a:t>
            </a:r>
            <a:r>
              <a:rPr lang="zh-CN" altLang="zh-CN" dirty="0" smtClean="0">
                <a:solidFill>
                  <a:schemeClr val="bg1">
                    <a:lumMod val="50000"/>
                  </a:schemeClr>
                </a:solidFill>
              </a:rPr>
              <a:t>最小公共化原则</a:t>
            </a:r>
            <a:endParaRPr lang="zh-CN" altLang="en-US" dirty="0" smtClean="0">
              <a:solidFill>
                <a:schemeClr val="bg1">
                  <a:lumMod val="50000"/>
                </a:schemeClr>
              </a:solidFill>
            </a:endParaRPr>
          </a:p>
          <a:p>
            <a:pPr eaLnBrk="1" hangingPunct="1">
              <a:buNone/>
              <a:defRPr/>
            </a:pPr>
            <a:r>
              <a:rPr lang="en-US" altLang="zh-CN" dirty="0" smtClean="0">
                <a:solidFill>
                  <a:schemeClr val="bg1">
                    <a:lumMod val="50000"/>
                  </a:schemeClr>
                </a:solidFill>
              </a:rPr>
              <a:t>		7</a:t>
            </a:r>
            <a:r>
              <a:rPr lang="zh-CN" altLang="en-US" dirty="0" smtClean="0">
                <a:solidFill>
                  <a:schemeClr val="bg1">
                    <a:lumMod val="50000"/>
                  </a:schemeClr>
                </a:solidFill>
              </a:rPr>
              <a:t>、完全仲裁原则</a:t>
            </a:r>
          </a:p>
          <a:p>
            <a:pPr eaLnBrk="1" hangingPunct="1">
              <a:buNone/>
              <a:defRPr/>
            </a:pPr>
            <a:r>
              <a:rPr lang="en-US" altLang="zh-CN" dirty="0" smtClean="0">
                <a:solidFill>
                  <a:schemeClr val="bg1">
                    <a:lumMod val="50000"/>
                  </a:schemeClr>
                </a:solidFill>
              </a:rPr>
              <a:t>		8</a:t>
            </a:r>
            <a:r>
              <a:rPr lang="zh-CN" altLang="en-US" dirty="0" smtClean="0">
                <a:solidFill>
                  <a:schemeClr val="bg1">
                    <a:lumMod val="50000"/>
                  </a:schemeClr>
                </a:solidFill>
              </a:rPr>
              <a:t>、心理可承受</a:t>
            </a:r>
            <a:r>
              <a:rPr lang="zh-CN" altLang="zh-CN" dirty="0" smtClean="0">
                <a:solidFill>
                  <a:schemeClr val="bg1">
                    <a:lumMod val="50000"/>
                  </a:schemeClr>
                </a:solidFill>
              </a:rPr>
              <a:t>原则</a:t>
            </a:r>
            <a:endParaRPr lang="en-US" altLang="zh-CN" dirty="0" smtClean="0">
              <a:solidFill>
                <a:schemeClr val="bg1">
                  <a:lumMod val="50000"/>
                </a:schemeClr>
              </a:solidFill>
            </a:endParaRPr>
          </a:p>
          <a:p>
            <a:pPr eaLnBrk="1" hangingPunct="1">
              <a:buNone/>
              <a:defRPr/>
            </a:pPr>
            <a:r>
              <a:rPr lang="en-US" altLang="zh-CN" dirty="0" smtClean="0">
                <a:solidFill>
                  <a:schemeClr val="bg1">
                    <a:lumMod val="50000"/>
                  </a:schemeClr>
                </a:solidFill>
              </a:rPr>
              <a:t>		9</a:t>
            </a:r>
            <a:r>
              <a:rPr lang="zh-CN" altLang="en-US" dirty="0" smtClean="0">
                <a:solidFill>
                  <a:schemeClr val="bg1">
                    <a:lumMod val="50000"/>
                  </a:schemeClr>
                </a:solidFill>
              </a:rPr>
              <a:t>、纵深防御</a:t>
            </a:r>
            <a:r>
              <a:rPr lang="zh-CN" altLang="zh-CN" dirty="0" smtClean="0">
                <a:solidFill>
                  <a:schemeClr val="bg1">
                    <a:lumMod val="50000"/>
                  </a:schemeClr>
                </a:solidFill>
              </a:rPr>
              <a:t>原则</a:t>
            </a:r>
            <a:endParaRPr lang="en-US" altLang="zh-CN" dirty="0" smtClean="0">
              <a:solidFill>
                <a:schemeClr val="bg1">
                  <a:lumMod val="50000"/>
                </a:schemeClr>
              </a:solidFill>
            </a:endParaRPr>
          </a:p>
          <a:p>
            <a:pPr eaLnBrk="1" hangingPunct="1">
              <a:buNone/>
              <a:defRPr/>
            </a:pPr>
            <a:endParaRPr lang="zh-CN" altLang="en-US" dirty="0" smtClean="0">
              <a:solidFill>
                <a:schemeClr val="bg1">
                  <a:lumMod val="50000"/>
                </a:schemeClr>
              </a:solidFill>
            </a:endParaRPr>
          </a:p>
          <a:p>
            <a:pPr>
              <a:buNone/>
            </a:pPr>
            <a:r>
              <a:rPr lang="en-US" altLang="zh-CN" sz="3200" dirty="0" smtClean="0"/>
              <a:t/>
            </a:r>
            <a:br>
              <a:rPr lang="en-US" altLang="zh-CN" sz="3200" dirty="0" smtClean="0"/>
            </a:br>
            <a:r>
              <a:rPr lang="en-US" altLang="zh-CN" sz="3200" dirty="0" smtClean="0"/>
              <a:t>	</a:t>
            </a:r>
            <a:endParaRPr lang="zh-CN" altLang="en-US" sz="2000" dirty="0"/>
          </a:p>
        </p:txBody>
      </p:sp>
      <p:pic>
        <p:nvPicPr>
          <p:cNvPr id="4" name="图片 1" descr="b_1254642260960"/>
          <p:cNvPicPr>
            <a:picLocks noGrp="1" noChangeAspect="1"/>
          </p:cNvPicPr>
          <p:nvPr isPhoto="1"/>
        </p:nvPicPr>
        <p:blipFill>
          <a:blip r:embed="rId3" cstate="print"/>
          <a:srcRect/>
          <a:stretch>
            <a:fillRect/>
          </a:stretch>
        </p:blipFill>
        <p:spPr bwMode="auto">
          <a:xfrm>
            <a:off x="5436096" y="1916832"/>
            <a:ext cx="3506681" cy="3501008"/>
          </a:xfrm>
          <a:prstGeom prst="rect">
            <a:avLst/>
          </a:prstGeom>
          <a:noFill/>
          <a:ln w="9525">
            <a:noFill/>
            <a:miter lim="800000"/>
            <a:headEnd/>
            <a:tailEnd/>
          </a:ln>
        </p:spPr>
      </p:pic>
      <p:sp>
        <p:nvSpPr>
          <p:cNvPr id="5"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49</a:t>
            </a:fld>
            <a:endParaRPr lang="en-GB" dirty="0">
              <a:latin typeface="+mn-ea"/>
              <a:ea typeface="+mn-ea"/>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0" descr="C:\Users\dh\Desktop\第二季1\18\未标题.png"/>
          <p:cNvPicPr>
            <a:picLocks noChangeAspect="1" noChangeArrowheads="1"/>
          </p:cNvPicPr>
          <p:nvPr/>
        </p:nvPicPr>
        <p:blipFill>
          <a:blip r:embed="rId3" cstate="print"/>
          <a:srcRect/>
          <a:stretch>
            <a:fillRect/>
          </a:stretch>
        </p:blipFill>
        <p:spPr bwMode="auto">
          <a:xfrm>
            <a:off x="2717800" y="1043855"/>
            <a:ext cx="3898900" cy="3897313"/>
          </a:xfrm>
          <a:prstGeom prst="rect">
            <a:avLst/>
          </a:prstGeom>
          <a:noFill/>
          <a:ln w="9525">
            <a:noFill/>
            <a:miter lim="800000"/>
            <a:headEnd/>
            <a:tailEnd/>
          </a:ln>
        </p:spPr>
      </p:pic>
      <p:pic>
        <p:nvPicPr>
          <p:cNvPr id="53252" name="Picture 3" descr="C:\Users\dh\Desktop\第二季1\18\1.png"/>
          <p:cNvPicPr>
            <a:picLocks noChangeAspect="1" noChangeArrowheads="1"/>
          </p:cNvPicPr>
          <p:nvPr/>
        </p:nvPicPr>
        <p:blipFill>
          <a:blip r:embed="rId4" cstate="print"/>
          <a:srcRect/>
          <a:stretch>
            <a:fillRect/>
          </a:stretch>
        </p:blipFill>
        <p:spPr bwMode="auto">
          <a:xfrm>
            <a:off x="4924425" y="2967905"/>
            <a:ext cx="3914775" cy="1829247"/>
          </a:xfrm>
          <a:prstGeom prst="rect">
            <a:avLst/>
          </a:prstGeom>
          <a:noFill/>
          <a:ln w="9525">
            <a:noFill/>
            <a:miter lim="800000"/>
            <a:headEnd/>
            <a:tailEnd/>
          </a:ln>
        </p:spPr>
      </p:pic>
      <p:pic>
        <p:nvPicPr>
          <p:cNvPr id="53253" name="Picture 4" descr="C:\Users\dh\Desktop\第二季1\18\2.png"/>
          <p:cNvPicPr>
            <a:picLocks noChangeAspect="1" noChangeArrowheads="1"/>
          </p:cNvPicPr>
          <p:nvPr/>
        </p:nvPicPr>
        <p:blipFill>
          <a:blip r:embed="rId5" cstate="print"/>
          <a:srcRect/>
          <a:stretch>
            <a:fillRect/>
          </a:stretch>
        </p:blipFill>
        <p:spPr bwMode="auto">
          <a:xfrm>
            <a:off x="3963988" y="2421805"/>
            <a:ext cx="1231900" cy="1230313"/>
          </a:xfrm>
          <a:prstGeom prst="rect">
            <a:avLst/>
          </a:prstGeom>
          <a:noFill/>
          <a:ln w="9525">
            <a:noFill/>
            <a:miter lim="800000"/>
            <a:headEnd/>
            <a:tailEnd/>
          </a:ln>
        </p:spPr>
      </p:pic>
      <p:pic>
        <p:nvPicPr>
          <p:cNvPr id="53259" name="Picture 3" descr="C:\Users\dh\Desktop\第二季1\18\1.png"/>
          <p:cNvPicPr>
            <a:picLocks noChangeAspect="1" noChangeArrowheads="1"/>
          </p:cNvPicPr>
          <p:nvPr/>
        </p:nvPicPr>
        <p:blipFill>
          <a:blip r:embed="rId4" cstate="print"/>
          <a:srcRect/>
          <a:stretch>
            <a:fillRect/>
          </a:stretch>
        </p:blipFill>
        <p:spPr bwMode="auto">
          <a:xfrm>
            <a:off x="4843463" y="1196752"/>
            <a:ext cx="3916362" cy="1843161"/>
          </a:xfrm>
          <a:prstGeom prst="rect">
            <a:avLst/>
          </a:prstGeom>
          <a:noFill/>
          <a:ln w="9525">
            <a:noFill/>
            <a:miter lim="800000"/>
            <a:headEnd/>
            <a:tailEnd/>
          </a:ln>
        </p:spPr>
      </p:pic>
      <p:pic>
        <p:nvPicPr>
          <p:cNvPr id="53260" name="Picture 3" descr="C:\Users\dh\Desktop\第二季1\18\1.png"/>
          <p:cNvPicPr>
            <a:picLocks noChangeAspect="1" noChangeArrowheads="1"/>
          </p:cNvPicPr>
          <p:nvPr/>
        </p:nvPicPr>
        <p:blipFill>
          <a:blip r:embed="rId6" cstate="print"/>
          <a:srcRect/>
          <a:stretch>
            <a:fillRect/>
          </a:stretch>
        </p:blipFill>
        <p:spPr bwMode="auto">
          <a:xfrm>
            <a:off x="98425" y="2197968"/>
            <a:ext cx="3916363" cy="1931590"/>
          </a:xfrm>
          <a:prstGeom prst="rect">
            <a:avLst/>
          </a:prstGeom>
          <a:noFill/>
          <a:ln w="9525">
            <a:noFill/>
            <a:miter lim="800000"/>
            <a:headEnd/>
            <a:tailEnd/>
          </a:ln>
        </p:spPr>
      </p:pic>
      <p:sp>
        <p:nvSpPr>
          <p:cNvPr id="14" name="矩形 13"/>
          <p:cNvSpPr/>
          <p:nvPr/>
        </p:nvSpPr>
        <p:spPr>
          <a:xfrm>
            <a:off x="2909766" y="2831524"/>
            <a:ext cx="453970" cy="523220"/>
          </a:xfrm>
          <a:prstGeom prst="rect">
            <a:avLst/>
          </a:prstGeom>
        </p:spPr>
        <p:txBody>
          <a:bodyPr wrap="none">
            <a:spAutoFit/>
          </a:bodyPr>
          <a:lstStyle/>
          <a:p>
            <a:pPr algn="r">
              <a:defRPr/>
            </a:pPr>
            <a:r>
              <a:rPr lang="en-US" altLang="zh-CN" sz="2800" b="1" dirty="0" smtClean="0">
                <a:solidFill>
                  <a:schemeClr val="tx2"/>
                </a:solidFill>
                <a:effectLst>
                  <a:innerShdw blurRad="63500" dist="50800" dir="18900000">
                    <a:prstClr val="black">
                      <a:alpha val="50000"/>
                    </a:prstClr>
                  </a:innerShdw>
                </a:effectLst>
                <a:latin typeface="微软雅黑" pitchFamily="34" charset="-122"/>
                <a:ea typeface="微软雅黑" pitchFamily="34" charset="-122"/>
              </a:rPr>
              <a:t>A</a:t>
            </a:r>
            <a:endParaRPr lang="zh-CN" altLang="en-US" sz="2800" b="1" dirty="0">
              <a:solidFill>
                <a:schemeClr val="tx2"/>
              </a:solidFill>
              <a:effectLst>
                <a:innerShdw blurRad="63500" dist="50800" dir="18900000">
                  <a:prstClr val="black">
                    <a:alpha val="50000"/>
                  </a:prstClr>
                </a:innerShdw>
              </a:effectLst>
              <a:latin typeface="微软雅黑" pitchFamily="34" charset="-122"/>
              <a:ea typeface="微软雅黑" pitchFamily="34" charset="-122"/>
            </a:endParaRPr>
          </a:p>
        </p:txBody>
      </p:sp>
      <p:sp>
        <p:nvSpPr>
          <p:cNvPr id="15" name="矩形 14"/>
          <p:cNvSpPr/>
          <p:nvPr/>
        </p:nvSpPr>
        <p:spPr>
          <a:xfrm>
            <a:off x="4139952" y="2778536"/>
            <a:ext cx="906017" cy="523220"/>
          </a:xfrm>
          <a:prstGeom prst="rect">
            <a:avLst/>
          </a:prstGeom>
        </p:spPr>
        <p:txBody>
          <a:bodyPr wrap="none">
            <a:spAutoFit/>
          </a:bodyPr>
          <a:lstStyle/>
          <a:p>
            <a:pPr algn="r">
              <a:defRPr/>
            </a:pPr>
            <a:r>
              <a:rPr lang="zh-CN" altLang="en-US" sz="2800" b="1" dirty="0" smtClean="0">
                <a:solidFill>
                  <a:srgbClr val="FF0000"/>
                </a:solidFill>
                <a:effectLst>
                  <a:innerShdw blurRad="63500" dist="50800" dir="18900000">
                    <a:prstClr val="black">
                      <a:alpha val="50000"/>
                    </a:prstClr>
                  </a:innerShdw>
                </a:effectLst>
                <a:latin typeface="微软雅黑" pitchFamily="34" charset="-122"/>
                <a:ea typeface="微软雅黑" pitchFamily="34" charset="-122"/>
              </a:rPr>
              <a:t>安全</a:t>
            </a:r>
            <a:endParaRPr lang="zh-CN" altLang="en-US" sz="2800" b="1" dirty="0">
              <a:solidFill>
                <a:srgbClr val="FF0000"/>
              </a:solidFill>
              <a:effectLst>
                <a:innerShdw blurRad="63500" dist="50800" dir="18900000">
                  <a:prstClr val="black">
                    <a:alpha val="50000"/>
                  </a:prstClr>
                </a:innerShdw>
              </a:effectLst>
              <a:latin typeface="微软雅黑" pitchFamily="34" charset="-122"/>
              <a:ea typeface="微软雅黑" pitchFamily="34" charset="-122"/>
            </a:endParaRPr>
          </a:p>
        </p:txBody>
      </p:sp>
      <p:sp>
        <p:nvSpPr>
          <p:cNvPr id="16" name="矩形 15"/>
          <p:cNvSpPr/>
          <p:nvPr/>
        </p:nvSpPr>
        <p:spPr>
          <a:xfrm>
            <a:off x="5580112" y="3553852"/>
            <a:ext cx="426720" cy="523220"/>
          </a:xfrm>
          <a:prstGeom prst="rect">
            <a:avLst/>
          </a:prstGeom>
        </p:spPr>
        <p:txBody>
          <a:bodyPr wrap="none">
            <a:spAutoFit/>
          </a:bodyPr>
          <a:lstStyle/>
          <a:p>
            <a:pPr algn="r">
              <a:defRPr/>
            </a:pPr>
            <a:r>
              <a:rPr lang="en-US" altLang="zh-CN" sz="2800" b="1" dirty="0" smtClean="0">
                <a:solidFill>
                  <a:schemeClr val="tx2"/>
                </a:solidFill>
                <a:effectLst>
                  <a:innerShdw blurRad="63500" dist="50800" dir="18900000">
                    <a:prstClr val="black">
                      <a:alpha val="50000"/>
                    </a:prstClr>
                  </a:innerShdw>
                </a:effectLst>
                <a:latin typeface="微软雅黑" pitchFamily="34" charset="-122"/>
                <a:ea typeface="微软雅黑" pitchFamily="34" charset="-122"/>
              </a:rPr>
              <a:t>C</a:t>
            </a:r>
            <a:endParaRPr lang="zh-CN" altLang="en-US" sz="2800" b="1" dirty="0">
              <a:solidFill>
                <a:schemeClr val="tx2"/>
              </a:solidFill>
              <a:effectLst>
                <a:innerShdw blurRad="63500" dist="50800" dir="18900000">
                  <a:prstClr val="black">
                    <a:alpha val="50000"/>
                  </a:prstClr>
                </a:innerShdw>
              </a:effectLst>
              <a:latin typeface="微软雅黑" pitchFamily="34" charset="-122"/>
              <a:ea typeface="微软雅黑" pitchFamily="34" charset="-122"/>
            </a:endParaRPr>
          </a:p>
        </p:txBody>
      </p:sp>
      <p:sp>
        <p:nvSpPr>
          <p:cNvPr id="17" name="矩形 16"/>
          <p:cNvSpPr/>
          <p:nvPr/>
        </p:nvSpPr>
        <p:spPr>
          <a:xfrm>
            <a:off x="5580112" y="1772816"/>
            <a:ext cx="304892" cy="523220"/>
          </a:xfrm>
          <a:prstGeom prst="rect">
            <a:avLst/>
          </a:prstGeom>
        </p:spPr>
        <p:txBody>
          <a:bodyPr wrap="none">
            <a:spAutoFit/>
          </a:bodyPr>
          <a:lstStyle/>
          <a:p>
            <a:pPr algn="r">
              <a:defRPr/>
            </a:pPr>
            <a:r>
              <a:rPr lang="en-US" altLang="zh-CN" sz="2800" b="1" dirty="0" smtClean="0">
                <a:solidFill>
                  <a:schemeClr val="tx2"/>
                </a:solidFill>
                <a:effectLst>
                  <a:innerShdw blurRad="63500" dist="50800" dir="18900000">
                    <a:prstClr val="black">
                      <a:alpha val="50000"/>
                    </a:prstClr>
                  </a:innerShdw>
                </a:effectLst>
                <a:latin typeface="微软雅黑" pitchFamily="34" charset="-122"/>
                <a:ea typeface="微软雅黑" pitchFamily="34" charset="-122"/>
              </a:rPr>
              <a:t>I</a:t>
            </a:r>
            <a:endParaRPr lang="zh-CN" altLang="en-US" sz="2800" b="1" dirty="0">
              <a:solidFill>
                <a:schemeClr val="tx2"/>
              </a:solidFill>
              <a:effectLst>
                <a:innerShdw blurRad="63500" dist="50800" dir="18900000">
                  <a:prstClr val="black">
                    <a:alpha val="50000"/>
                  </a:prstClr>
                </a:innerShdw>
              </a:effectLst>
              <a:latin typeface="微软雅黑" pitchFamily="34" charset="-122"/>
              <a:ea typeface="微软雅黑" pitchFamily="34" charset="-122"/>
            </a:endParaRPr>
          </a:p>
        </p:txBody>
      </p:sp>
      <p:sp>
        <p:nvSpPr>
          <p:cNvPr id="53265" name="Text Box 61"/>
          <p:cNvSpPr>
            <a:spLocks noChangeArrowheads="1"/>
          </p:cNvSpPr>
          <p:nvPr/>
        </p:nvSpPr>
        <p:spPr bwMode="auto">
          <a:xfrm>
            <a:off x="323528" y="2485926"/>
            <a:ext cx="2322512" cy="1231106"/>
          </a:xfrm>
          <a:prstGeom prst="rect">
            <a:avLst/>
          </a:prstGeom>
          <a:noFill/>
          <a:ln w="9525">
            <a:noFill/>
            <a:miter lim="800000"/>
            <a:headEnd/>
            <a:tailEnd/>
          </a:ln>
        </p:spPr>
        <p:txBody>
          <a:bodyPr wrap="square">
            <a:spAutoFit/>
          </a:bodyPr>
          <a:lstStyle/>
          <a:p>
            <a:pPr marL="120650" indent="-120650" algn="ctr">
              <a:spcBef>
                <a:spcPct val="50000"/>
              </a:spcBef>
            </a:pPr>
            <a:r>
              <a:rPr lang="zh-CN" altLang="en-US" sz="1800" dirty="0" smtClean="0">
                <a:latin typeface="微软雅黑" pitchFamily="34" charset="-122"/>
                <a:ea typeface="微软雅黑" pitchFamily="34" charset="-122"/>
              </a:rPr>
              <a:t>可用性</a:t>
            </a:r>
            <a:endParaRPr lang="en-US" altLang="zh-CN" sz="1800" dirty="0" smtClean="0">
              <a:latin typeface="微软雅黑" pitchFamily="34" charset="-122"/>
              <a:ea typeface="微软雅黑" pitchFamily="34" charset="-122"/>
            </a:endParaRPr>
          </a:p>
          <a:p>
            <a:pPr marL="120650" indent="-120650">
              <a:spcBef>
                <a:spcPct val="50000"/>
              </a:spcBef>
            </a:pPr>
            <a:r>
              <a:rPr lang="en-US" altLang="zh-CN" dirty="0" smtClean="0">
                <a:solidFill>
                  <a:schemeClr val="bg2"/>
                </a:solidFill>
                <a:latin typeface="微软雅黑" pitchFamily="34" charset="-122"/>
                <a:ea typeface="微软雅黑" pitchFamily="34" charset="-122"/>
              </a:rPr>
              <a:t>Availability</a:t>
            </a:r>
          </a:p>
          <a:p>
            <a:pPr marL="120650" indent="-120650">
              <a:spcBef>
                <a:spcPct val="50000"/>
              </a:spcBef>
            </a:pPr>
            <a:r>
              <a:rPr lang="zh-CN" altLang="en-US" dirty="0" smtClean="0">
                <a:solidFill>
                  <a:schemeClr val="bg2"/>
                </a:solidFill>
                <a:latin typeface="微软雅黑" pitchFamily="34" charset="-122"/>
                <a:ea typeface="微软雅黑" pitchFamily="34" charset="-122"/>
              </a:rPr>
              <a:t>系统必须及时的服务，不能拒绝向授权用户提供服务。</a:t>
            </a:r>
            <a:endParaRPr lang="zh-CN" altLang="en-US" dirty="0">
              <a:solidFill>
                <a:schemeClr val="bg2"/>
              </a:solidFill>
              <a:latin typeface="微软雅黑" pitchFamily="34" charset="-122"/>
              <a:ea typeface="微软雅黑" pitchFamily="34" charset="-122"/>
            </a:endParaRPr>
          </a:p>
        </p:txBody>
      </p:sp>
      <p:sp>
        <p:nvSpPr>
          <p:cNvPr id="53266" name="Text Box 61"/>
          <p:cNvSpPr>
            <a:spLocks noChangeArrowheads="1"/>
          </p:cNvSpPr>
          <p:nvPr/>
        </p:nvSpPr>
        <p:spPr bwMode="auto">
          <a:xfrm>
            <a:off x="6588224" y="3242880"/>
            <a:ext cx="1956371" cy="1554272"/>
          </a:xfrm>
          <a:prstGeom prst="rect">
            <a:avLst/>
          </a:prstGeom>
          <a:noFill/>
          <a:ln w="9525">
            <a:noFill/>
            <a:miter lim="800000"/>
            <a:headEnd/>
            <a:tailEnd/>
          </a:ln>
        </p:spPr>
        <p:txBody>
          <a:bodyPr wrap="square">
            <a:spAutoFit/>
          </a:bodyPr>
          <a:lstStyle/>
          <a:p>
            <a:pPr marL="120650" indent="-120650" algn="ctr">
              <a:spcBef>
                <a:spcPct val="50000"/>
              </a:spcBef>
            </a:pPr>
            <a:r>
              <a:rPr lang="zh-CN" altLang="en-US" sz="1800" dirty="0" smtClean="0">
                <a:latin typeface="微软雅黑" pitchFamily="34" charset="-122"/>
                <a:ea typeface="微软雅黑" pitchFamily="34" charset="-122"/>
              </a:rPr>
              <a:t>机密性</a:t>
            </a:r>
            <a:endParaRPr lang="en-US" altLang="zh-CN" sz="1800" dirty="0" smtClean="0">
              <a:latin typeface="微软雅黑" pitchFamily="34" charset="-122"/>
              <a:ea typeface="微软雅黑" pitchFamily="34" charset="-122"/>
            </a:endParaRPr>
          </a:p>
          <a:p>
            <a:pPr marL="120650" indent="-120650">
              <a:spcBef>
                <a:spcPct val="50000"/>
              </a:spcBef>
            </a:pPr>
            <a:r>
              <a:rPr lang="en-US" altLang="zh-CN" dirty="0" smtClean="0">
                <a:solidFill>
                  <a:schemeClr val="bg2"/>
                </a:solidFill>
                <a:latin typeface="微软雅黑" pitchFamily="34" charset="-122"/>
                <a:ea typeface="微软雅黑" pitchFamily="34" charset="-122"/>
              </a:rPr>
              <a:t>Confidentiality</a:t>
            </a:r>
          </a:p>
          <a:p>
            <a:pPr marL="120650" indent="-120650">
              <a:spcBef>
                <a:spcPct val="50000"/>
              </a:spcBef>
            </a:pPr>
            <a:r>
              <a:rPr lang="zh-CN" altLang="en-US" dirty="0" smtClean="0">
                <a:solidFill>
                  <a:schemeClr val="bg2"/>
                </a:solidFill>
                <a:latin typeface="微软雅黑" pitchFamily="34" charset="-122"/>
                <a:ea typeface="微软雅黑" pitchFamily="34" charset="-122"/>
              </a:rPr>
              <a:t>私密的数据不能透露给非授权的个体。</a:t>
            </a:r>
          </a:p>
          <a:p>
            <a:pPr marL="120650" indent="-120650">
              <a:spcBef>
                <a:spcPct val="50000"/>
              </a:spcBef>
            </a:pPr>
            <a:endParaRPr lang="zh-CN" altLang="en-US" dirty="0">
              <a:solidFill>
                <a:schemeClr val="bg2"/>
              </a:solidFill>
              <a:latin typeface="微软雅黑" pitchFamily="34" charset="-122"/>
              <a:ea typeface="微软雅黑" pitchFamily="34" charset="-122"/>
            </a:endParaRPr>
          </a:p>
        </p:txBody>
      </p:sp>
      <p:sp>
        <p:nvSpPr>
          <p:cNvPr id="53267" name="Text Box 61"/>
          <p:cNvSpPr>
            <a:spLocks noChangeArrowheads="1"/>
          </p:cNvSpPr>
          <p:nvPr/>
        </p:nvSpPr>
        <p:spPr bwMode="auto">
          <a:xfrm>
            <a:off x="6360045" y="1484784"/>
            <a:ext cx="2172395" cy="1231106"/>
          </a:xfrm>
          <a:prstGeom prst="rect">
            <a:avLst/>
          </a:prstGeom>
          <a:noFill/>
          <a:ln w="9525">
            <a:noFill/>
            <a:miter lim="800000"/>
            <a:headEnd/>
            <a:tailEnd/>
          </a:ln>
        </p:spPr>
        <p:txBody>
          <a:bodyPr wrap="square">
            <a:spAutoFit/>
          </a:bodyPr>
          <a:lstStyle/>
          <a:p>
            <a:pPr marL="120650" indent="-120650" algn="ctr">
              <a:spcBef>
                <a:spcPct val="50000"/>
              </a:spcBef>
            </a:pPr>
            <a:r>
              <a:rPr lang="zh-CN" altLang="en-US" sz="1800" dirty="0" smtClean="0">
                <a:latin typeface="微软雅黑" pitchFamily="34" charset="-122"/>
                <a:ea typeface="微软雅黑" pitchFamily="34" charset="-122"/>
                <a:sym typeface="Arial" pitchFamily="34" charset="0"/>
              </a:rPr>
              <a:t>完整性</a:t>
            </a:r>
            <a:endParaRPr lang="en-US" altLang="zh-CN" sz="1800" dirty="0" smtClean="0">
              <a:latin typeface="微软雅黑" pitchFamily="34" charset="-122"/>
              <a:ea typeface="微软雅黑" pitchFamily="34" charset="-122"/>
              <a:sym typeface="Arial" pitchFamily="34" charset="0"/>
            </a:endParaRPr>
          </a:p>
          <a:p>
            <a:pPr marL="120650" indent="-120650">
              <a:spcBef>
                <a:spcPct val="50000"/>
              </a:spcBef>
            </a:pPr>
            <a:r>
              <a:rPr lang="en-US" altLang="zh-CN" dirty="0" smtClean="0">
                <a:solidFill>
                  <a:schemeClr val="bg2"/>
                </a:solidFill>
                <a:latin typeface="微软雅黑" pitchFamily="34" charset="-122"/>
                <a:ea typeface="微软雅黑" pitchFamily="34" charset="-122"/>
              </a:rPr>
              <a:t>Integrity</a:t>
            </a:r>
          </a:p>
          <a:p>
            <a:pPr marL="120650" indent="-120650">
              <a:spcBef>
                <a:spcPct val="50000"/>
              </a:spcBef>
            </a:pPr>
            <a:r>
              <a:rPr lang="zh-CN" altLang="en-US" dirty="0" smtClean="0">
                <a:solidFill>
                  <a:schemeClr val="bg2"/>
                </a:solidFill>
                <a:latin typeface="微软雅黑" pitchFamily="34" charset="-122"/>
                <a:ea typeface="微软雅黑" pitchFamily="34" charset="-122"/>
              </a:rPr>
              <a:t>信息和程序不能受到故意或无意的非授权操纵</a:t>
            </a:r>
            <a:endParaRPr lang="en-US" altLang="zh-CN" dirty="0" smtClean="0">
              <a:solidFill>
                <a:schemeClr val="bg2"/>
              </a:solidFill>
              <a:latin typeface="微软雅黑" pitchFamily="34" charset="-122"/>
              <a:ea typeface="微软雅黑" pitchFamily="34" charset="-122"/>
            </a:endParaRPr>
          </a:p>
        </p:txBody>
      </p:sp>
      <p:sp>
        <p:nvSpPr>
          <p:cNvPr id="18" name="Rectangle 2"/>
          <p:cNvSpPr>
            <a:spLocks noGrp="1" noChangeArrowheads="1"/>
          </p:cNvSpPr>
          <p:nvPr>
            <p:ph type="title"/>
          </p:nvPr>
        </p:nvSpPr>
        <p:spPr>
          <a:xfrm>
            <a:off x="395288" y="262607"/>
            <a:ext cx="8280400" cy="646113"/>
          </a:xfrm>
        </p:spPr>
        <p:txBody>
          <a:bodyPr/>
          <a:lstStyle/>
          <a:p>
            <a:r>
              <a:rPr lang="zh-CN" altLang="en-US" b="1" dirty="0" smtClean="0">
                <a:latin typeface="微软雅黑" pitchFamily="34" charset="-122"/>
                <a:ea typeface="微软雅黑" pitchFamily="34" charset="-122"/>
              </a:rPr>
              <a:t>信息安全经典三要素</a:t>
            </a:r>
            <a:endParaRPr lang="zh-CN" altLang="en-US" b="1" dirty="0">
              <a:latin typeface="微软雅黑" pitchFamily="34" charset="-122"/>
              <a:ea typeface="微软雅黑" pitchFamily="34" charset="-122"/>
            </a:endParaRPr>
          </a:p>
        </p:txBody>
      </p:sp>
      <p:sp>
        <p:nvSpPr>
          <p:cNvPr id="19" name="Date Placeholder 3"/>
          <p:cNvSpPr txBox="1">
            <a:spLocks/>
          </p:cNvSpPr>
          <p:nvPr/>
        </p:nvSpPr>
        <p:spPr>
          <a:xfrm>
            <a:off x="6228185" y="6212160"/>
            <a:ext cx="792088" cy="457200"/>
          </a:xfrm>
          <a:prstGeom prst="rect">
            <a:avLst/>
          </a:prstGeom>
        </p:spPr>
        <p:txBody>
          <a:bodyPr/>
          <a:lstStyle/>
          <a:p>
            <a:pPr marL="0" marR="0" lvl="0" indent="0" algn="ctr" defTabSz="770700" rtl="0" eaLnBrk="1" fontAlgn="base" latinLnBrk="0" hangingPunct="1">
              <a:lnSpc>
                <a:spcPct val="100000"/>
              </a:lnSpc>
              <a:spcBef>
                <a:spcPct val="0"/>
              </a:spcBef>
              <a:spcAft>
                <a:spcPct val="0"/>
              </a:spcAft>
              <a:buClrTx/>
              <a:buSzTx/>
              <a:buFontTx/>
              <a:buNone/>
              <a:tabLst/>
              <a:defRPr/>
            </a:pPr>
            <a:endParaRPr kumimoji="0" lang="de-DE" sz="1400" b="1" i="0" u="none" strike="noStrike" kern="1200" cap="none" spc="0" normalizeH="0" baseline="0" noProof="0" smtClean="0">
              <a:ln>
                <a:noFill/>
              </a:ln>
              <a:solidFill>
                <a:schemeClr val="tx1"/>
              </a:solidFill>
              <a:effectLst/>
              <a:uLnTx/>
              <a:uFillTx/>
              <a:latin typeface="微软雅黑" pitchFamily="34" charset="-122"/>
              <a:ea typeface="微软雅黑" pitchFamily="34" charset="-122"/>
            </a:endParaRPr>
          </a:p>
          <a:p>
            <a:pPr marL="0" marR="0" lvl="0" indent="0" algn="ctr" defTabSz="770700" rtl="0" eaLnBrk="1" fontAlgn="base" latinLnBrk="0" hangingPunct="1">
              <a:lnSpc>
                <a:spcPct val="100000"/>
              </a:lnSpc>
              <a:spcBef>
                <a:spcPct val="0"/>
              </a:spcBef>
              <a:spcAft>
                <a:spcPct val="0"/>
              </a:spcAft>
              <a:buClrTx/>
              <a:buSzTx/>
              <a:buFontTx/>
              <a:buNone/>
              <a:tabLst/>
              <a:defRPr/>
            </a:pPr>
            <a:r>
              <a:rPr kumimoji="0" lang="de-DE" sz="1400" b="1" i="0" u="none" strike="noStrike" kern="1200" cap="none" spc="0" normalizeH="0" baseline="0" noProof="0" smtClean="0">
                <a:ln>
                  <a:noFill/>
                </a:ln>
                <a:solidFill>
                  <a:schemeClr val="tx1"/>
                </a:solidFill>
                <a:effectLst/>
                <a:uLnTx/>
                <a:uFillTx/>
                <a:latin typeface="微软雅黑" pitchFamily="34" charset="-122"/>
                <a:ea typeface="微软雅黑" pitchFamily="34" charset="-122"/>
              </a:rPr>
              <a:t>Page </a:t>
            </a:r>
            <a:fld id="{FE8DEC27-93A7-4616-B4EE-6BDDCC5B09A0}" type="slidenum">
              <a:rPr kumimoji="0" lang="de-DE" sz="1400" b="1" i="0" u="none" strike="noStrike" kern="1200" cap="none" spc="0" normalizeH="0" baseline="0" noProof="0" smtClean="0">
                <a:ln>
                  <a:noFill/>
                </a:ln>
                <a:solidFill>
                  <a:schemeClr val="tx1"/>
                </a:solidFill>
                <a:effectLst/>
                <a:uLnTx/>
                <a:uFillTx/>
                <a:latin typeface="微软雅黑" pitchFamily="34" charset="-122"/>
                <a:ea typeface="微软雅黑" pitchFamily="34" charset="-122"/>
              </a:rPr>
              <a:pPr marL="0" marR="0" lvl="0" indent="0" algn="ctr" defTabSz="770700" rtl="0" eaLnBrk="1" fontAlgn="base" latinLnBrk="0" hangingPunct="1">
                <a:lnSpc>
                  <a:spcPct val="100000"/>
                </a:lnSpc>
                <a:spcBef>
                  <a:spcPct val="0"/>
                </a:spcBef>
                <a:spcAft>
                  <a:spcPct val="0"/>
                </a:spcAft>
                <a:buClrTx/>
                <a:buSzTx/>
                <a:buFontTx/>
                <a:buNone/>
                <a:tabLst/>
                <a:defRPr/>
              </a:pPr>
              <a:t>5</a:t>
            </a:fld>
            <a:endParaRPr kumimoji="0" lang="en-GB" sz="1400" b="1"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
        <p:nvSpPr>
          <p:cNvPr id="20" name="矩形 19"/>
          <p:cNvSpPr/>
          <p:nvPr/>
        </p:nvSpPr>
        <p:spPr>
          <a:xfrm>
            <a:off x="1198362" y="5229200"/>
            <a:ext cx="5531252" cy="800219"/>
          </a:xfrm>
          <a:prstGeom prst="rect">
            <a:avLst/>
          </a:prstGeom>
        </p:spPr>
        <p:txBody>
          <a:bodyPr wrap="square">
            <a:spAutoFit/>
          </a:bodyPr>
          <a:lstStyle/>
          <a:p>
            <a:pPr eaLnBrk="0" hangingPunct="0">
              <a:spcBef>
                <a:spcPct val="30000"/>
              </a:spcBef>
              <a:defRPr/>
            </a:pPr>
            <a:r>
              <a:rPr lang="zh-CN" altLang="en-US" sz="2000" dirty="0" smtClean="0">
                <a:solidFill>
                  <a:srgbClr val="CC3300"/>
                </a:solidFill>
                <a:latin typeface="微软雅黑" pitchFamily="34" charset="-122"/>
                <a:ea typeface="微软雅黑" pitchFamily="34" charset="-122"/>
              </a:rPr>
              <a:t>美国中央情报局（</a:t>
            </a:r>
            <a:r>
              <a:rPr lang="en-US" altLang="zh-CN" sz="2000" dirty="0" smtClean="0">
                <a:solidFill>
                  <a:srgbClr val="CC3300"/>
                </a:solidFill>
                <a:latin typeface="微软雅黑" pitchFamily="34" charset="-122"/>
                <a:ea typeface="微软雅黑" pitchFamily="34" charset="-122"/>
              </a:rPr>
              <a:t>CIA</a:t>
            </a:r>
            <a:r>
              <a:rPr lang="zh-CN" altLang="en-US" sz="2000" dirty="0" smtClean="0">
                <a:solidFill>
                  <a:srgbClr val="CC3300"/>
                </a:solidFill>
                <a:latin typeface="微软雅黑" pitchFamily="34" charset="-122"/>
                <a:ea typeface="微软雅黑" pitchFamily="34" charset="-122"/>
              </a:rPr>
              <a:t>）</a:t>
            </a:r>
          </a:p>
          <a:p>
            <a:pPr eaLnBrk="0" hangingPunct="0">
              <a:spcBef>
                <a:spcPct val="30000"/>
              </a:spcBef>
              <a:defRPr/>
            </a:pPr>
            <a:r>
              <a:rPr lang="en-US" altLang="zh-CN" sz="2000" dirty="0" smtClean="0">
                <a:solidFill>
                  <a:srgbClr val="CC3300"/>
                </a:solidFill>
                <a:latin typeface="微软雅黑" pitchFamily="34" charset="-122"/>
                <a:ea typeface="微软雅黑" pitchFamily="34" charset="-122"/>
              </a:rPr>
              <a:t>Central Intelligence Agency of the U.S.A</a:t>
            </a:r>
            <a:endParaRPr lang="zh-CN" altLang="en-US" sz="2000" dirty="0" smtClean="0">
              <a:solidFill>
                <a:srgbClr val="CC3300"/>
              </a:solidFill>
              <a:latin typeface="微软雅黑" pitchFamily="34" charset="-122"/>
              <a:ea typeface="微软雅黑" pitchFamily="34" charset="-122"/>
            </a:endParaRPr>
          </a:p>
        </p:txBody>
      </p:sp>
      <p:pic>
        <p:nvPicPr>
          <p:cNvPr id="21" name="图片 1" descr="问号5.jpg"/>
          <p:cNvPicPr>
            <a:picLocks noGrp="1" noChangeAspect="1"/>
          </p:cNvPicPr>
          <p:nvPr isPhoto="1"/>
        </p:nvPicPr>
        <p:blipFill>
          <a:blip r:embed="rId7" cstate="print"/>
          <a:srcRect/>
          <a:stretch>
            <a:fillRect/>
          </a:stretch>
        </p:blipFill>
        <p:spPr bwMode="auto">
          <a:xfrm>
            <a:off x="6729614" y="4889566"/>
            <a:ext cx="1058993" cy="1322594"/>
          </a:xfrm>
          <a:prstGeom prst="rect">
            <a:avLst/>
          </a:prstGeom>
          <a:noFill/>
          <a:ln w="9525">
            <a:noFill/>
            <a:miter lim="800000"/>
            <a:headEnd/>
            <a:tailEnd/>
          </a:ln>
        </p:spPr>
      </p:pic>
      <p:sp>
        <p:nvSpPr>
          <p:cNvPr id="23" name="矩形 22"/>
          <p:cNvSpPr/>
          <p:nvPr/>
        </p:nvSpPr>
        <p:spPr>
          <a:xfrm>
            <a:off x="395288" y="1484784"/>
            <a:ext cx="2698175" cy="307777"/>
          </a:xfrm>
          <a:prstGeom prst="rect">
            <a:avLst/>
          </a:prstGeom>
        </p:spPr>
        <p:txBody>
          <a:bodyPr wrap="none">
            <a:spAutoFit/>
          </a:bodyPr>
          <a:lstStyle/>
          <a:p>
            <a:pPr marL="120650" indent="-120650">
              <a:spcBef>
                <a:spcPct val="50000"/>
              </a:spcBef>
            </a:pPr>
            <a:r>
              <a:rPr lang="zh-CN" altLang="en-US" dirty="0" smtClean="0">
                <a:latin typeface="微软雅黑" pitchFamily="34" charset="-122"/>
                <a:ea typeface="微软雅黑" pitchFamily="34" charset="-122"/>
              </a:rPr>
              <a:t>思考：分别包含哪些安全攻击？</a:t>
            </a:r>
            <a:endParaRPr lang="en-US" altLang="zh-CN" dirty="0" smtClean="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down)">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wipe(down)">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参考文档</a:t>
            </a:r>
            <a:endParaRPr lang="zh-CN" altLang="en-US" dirty="0"/>
          </a:p>
        </p:txBody>
      </p:sp>
      <p:sp>
        <p:nvSpPr>
          <p:cNvPr id="3" name="内容占位符 2"/>
          <p:cNvSpPr>
            <a:spLocks noGrp="1"/>
          </p:cNvSpPr>
          <p:nvPr>
            <p:ph idx="1"/>
          </p:nvPr>
        </p:nvSpPr>
        <p:spPr>
          <a:xfrm>
            <a:off x="395288" y="1052736"/>
            <a:ext cx="8497192" cy="5112568"/>
          </a:xfrm>
        </p:spPr>
        <p:txBody>
          <a:bodyPr/>
          <a:lstStyle/>
          <a:p>
            <a:pPr>
              <a:buNone/>
            </a:pPr>
            <a:r>
              <a:rPr lang="en-US" altLang="zh-CN" sz="2400" dirty="0" smtClean="0"/>
              <a:t>1</a:t>
            </a:r>
            <a:r>
              <a:rPr lang="zh-CN" altLang="en-US" sz="2400" dirty="0" smtClean="0"/>
              <a:t>、</a:t>
            </a:r>
            <a:r>
              <a:rPr lang="en-US" altLang="zh-CN" sz="2400" dirty="0" smtClean="0"/>
              <a:t>J. H. </a:t>
            </a:r>
            <a:r>
              <a:rPr lang="en-US" altLang="zh-CN" sz="2400" dirty="0" err="1" smtClean="0"/>
              <a:t>Saltzer</a:t>
            </a:r>
            <a:r>
              <a:rPr lang="en-US" altLang="zh-CN" sz="2400" dirty="0" smtClean="0"/>
              <a:t> --&lt;The Protection of Information in Computer Systems&gt;</a:t>
            </a:r>
          </a:p>
          <a:p>
            <a:pPr>
              <a:buNone/>
            </a:pPr>
            <a:r>
              <a:rPr lang="en-US" altLang="zh-CN" sz="2400" dirty="0" smtClean="0"/>
              <a:t>2</a:t>
            </a:r>
            <a:r>
              <a:rPr lang="zh-CN" altLang="en-US" sz="2400" dirty="0" smtClean="0"/>
              <a:t>、</a:t>
            </a:r>
            <a:r>
              <a:rPr lang="en-US" altLang="zh-CN" sz="2400" dirty="0" smtClean="0"/>
              <a:t>Michael Howard--&lt;Writing Secure Code (2nd edition) &gt;</a:t>
            </a:r>
          </a:p>
          <a:p>
            <a:pPr>
              <a:buNone/>
            </a:pPr>
            <a:r>
              <a:rPr lang="en-US" altLang="zh-CN" sz="2400" dirty="0" smtClean="0"/>
              <a:t>3</a:t>
            </a:r>
            <a:r>
              <a:rPr lang="zh-CN" altLang="en-US" sz="2400" dirty="0" smtClean="0"/>
              <a:t>、华为公司</a:t>
            </a:r>
            <a:r>
              <a:rPr lang="en-US" altLang="zh-CN" sz="2400" dirty="0" smtClean="0"/>
              <a:t>《</a:t>
            </a:r>
            <a:r>
              <a:rPr lang="zh-CN" altLang="en-US" sz="2400" dirty="0" smtClean="0"/>
              <a:t>产品网络安全红线落地解读及指导</a:t>
            </a:r>
            <a:r>
              <a:rPr lang="en-US" altLang="zh-CN" sz="2400" dirty="0" smtClean="0"/>
              <a:t>V1.5.xls》</a:t>
            </a:r>
          </a:p>
          <a:p>
            <a:pPr>
              <a:buNone/>
            </a:pPr>
            <a:r>
              <a:rPr lang="en-US" altLang="zh-CN" sz="2400" dirty="0" smtClean="0"/>
              <a:t>4</a:t>
            </a:r>
            <a:r>
              <a:rPr lang="zh-CN" altLang="en-US" sz="2400" dirty="0" smtClean="0"/>
              <a:t>、华为公司</a:t>
            </a:r>
            <a:r>
              <a:rPr lang="en-US" altLang="zh-CN" sz="2400" dirty="0" smtClean="0"/>
              <a:t>《</a:t>
            </a:r>
            <a:r>
              <a:rPr lang="zh-CN" altLang="en-US" sz="2400" dirty="0" smtClean="0"/>
              <a:t>安全架构设计方法指南</a:t>
            </a:r>
            <a:r>
              <a:rPr lang="en-US" altLang="zh-CN" sz="2400" dirty="0" smtClean="0"/>
              <a:t>V1.0.doc》</a:t>
            </a:r>
            <a:endParaRPr lang="zh-CN" altLang="en-US" sz="2400" dirty="0" smtClean="0"/>
          </a:p>
          <a:p>
            <a:pPr>
              <a:buNone/>
            </a:pPr>
            <a:endParaRPr lang="zh-CN" altLang="en-US" sz="2400" dirty="0" smtClean="0"/>
          </a:p>
          <a:p>
            <a:pPr>
              <a:buNone/>
            </a:pPr>
            <a:endParaRPr lang="en-US" altLang="zh-CN" sz="2000" dirty="0" smtClean="0"/>
          </a:p>
          <a:p>
            <a:pPr>
              <a:buNone/>
            </a:pPr>
            <a:endParaRPr lang="zh-CN" altLang="en-US" sz="2000" dirty="0"/>
          </a:p>
        </p:txBody>
      </p:sp>
      <p:sp>
        <p:nvSpPr>
          <p:cNvPr id="4"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50</a:t>
            </a:fld>
            <a:endParaRPr lang="en-GB" dirty="0">
              <a:latin typeface="+mn-ea"/>
              <a:ea typeface="+mn-ea"/>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None/>
            </a:pPr>
            <a:r>
              <a:rPr lang="en-US" altLang="zh-CN" sz="5400" dirty="0" smtClean="0"/>
              <a:t>	</a:t>
            </a:r>
            <a:r>
              <a:rPr lang="en-US" altLang="zh-CN" sz="5400" dirty="0" smtClean="0">
                <a:solidFill>
                  <a:srgbClr val="C00000"/>
                </a:solidFill>
              </a:rPr>
              <a:t>		</a:t>
            </a:r>
          </a:p>
          <a:p>
            <a:pPr>
              <a:buNone/>
            </a:pPr>
            <a:r>
              <a:rPr lang="en-US" altLang="zh-CN" sz="5400" dirty="0" smtClean="0">
                <a:solidFill>
                  <a:srgbClr val="C00000"/>
                </a:solidFill>
              </a:rPr>
              <a:t>				Thank You</a:t>
            </a:r>
          </a:p>
          <a:p>
            <a:pPr>
              <a:buNone/>
            </a:pPr>
            <a:r>
              <a:rPr lang="en-US" altLang="zh-CN" sz="5400" dirty="0" smtClean="0">
                <a:solidFill>
                  <a:srgbClr val="C00000"/>
                </a:solidFill>
              </a:rPr>
              <a:t>			     </a:t>
            </a:r>
            <a:r>
              <a:rPr lang="en-US" altLang="zh-CN" sz="2800" dirty="0" smtClean="0">
                <a:solidFill>
                  <a:schemeClr val="bg1">
                    <a:lumMod val="65000"/>
                  </a:schemeClr>
                </a:solidFill>
              </a:rPr>
              <a:t>www.huawei.com</a:t>
            </a:r>
            <a:endParaRPr lang="zh-CN" altLang="en-US" sz="2800" dirty="0">
              <a:solidFill>
                <a:schemeClr val="bg1">
                  <a:lumMod val="65000"/>
                </a:schemeClr>
              </a:solidFill>
            </a:endParaRPr>
          </a:p>
        </p:txBody>
      </p:sp>
      <p:sp>
        <p:nvSpPr>
          <p:cNvPr id="4"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51</a:t>
            </a:fld>
            <a:endParaRPr lang="en-GB" dirty="0">
              <a:latin typeface="+mn-ea"/>
              <a:ea typeface="+mn-ea"/>
            </a:endParaRPr>
          </a:p>
        </p:txBody>
      </p:sp>
      <p:pic>
        <p:nvPicPr>
          <p:cNvPr id="5" name="图片 2" descr="Comp_8029194986.jpg"/>
          <p:cNvPicPr>
            <a:picLocks noGrp="1" noChangeAspect="1"/>
          </p:cNvPicPr>
          <p:nvPr isPhoto="1"/>
        </p:nvPicPr>
        <p:blipFill>
          <a:blip r:embed="rId2" cstate="print"/>
          <a:srcRect/>
          <a:stretch>
            <a:fillRect/>
          </a:stretch>
        </p:blipFill>
        <p:spPr bwMode="auto">
          <a:xfrm>
            <a:off x="-5221088" y="5013176"/>
            <a:ext cx="1800200" cy="18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3"/>
          <p:cNvSpPr>
            <a:spLocks noGrp="1" noChangeArrowheads="1"/>
          </p:cNvSpPr>
          <p:nvPr>
            <p:ph type="title"/>
          </p:nvPr>
        </p:nvSpPr>
        <p:spPr>
          <a:xfrm>
            <a:off x="653244" y="430893"/>
            <a:ext cx="6913139" cy="870857"/>
          </a:xfrm>
        </p:spPr>
        <p:txBody>
          <a:bodyPr/>
          <a:lstStyle/>
          <a:p>
            <a:pPr eaLnBrk="1" hangingPunct="1"/>
            <a:r>
              <a:rPr lang="zh-CN" altLang="en-US" sz="3600" b="1" dirty="0" smtClean="0"/>
              <a:t>目录</a:t>
            </a:r>
          </a:p>
        </p:txBody>
      </p:sp>
      <p:sp>
        <p:nvSpPr>
          <p:cNvPr id="56323" name="Rectangle 25"/>
          <p:cNvSpPr>
            <a:spLocks noGrp="1" noChangeArrowheads="1"/>
          </p:cNvSpPr>
          <p:nvPr>
            <p:ph type="body" idx="1"/>
          </p:nvPr>
        </p:nvSpPr>
        <p:spPr>
          <a:xfrm>
            <a:off x="395288" y="2060848"/>
            <a:ext cx="8280400" cy="3888432"/>
          </a:xfrm>
        </p:spPr>
        <p:txBody>
          <a:bodyPr/>
          <a:lstStyle/>
          <a:p>
            <a:pPr eaLnBrk="1" hangingPunct="1">
              <a:buNone/>
              <a:defRPr/>
            </a:pPr>
            <a:r>
              <a:rPr lang="en-US" altLang="zh-CN" sz="2800" dirty="0" smtClean="0">
                <a:solidFill>
                  <a:srgbClr val="990000"/>
                </a:solidFill>
              </a:rPr>
              <a:t> 	</a:t>
            </a:r>
            <a:r>
              <a:rPr lang="zh-CN" altLang="en-US" sz="3200" dirty="0" smtClean="0">
                <a:solidFill>
                  <a:srgbClr val="990000"/>
                </a:solidFill>
              </a:rPr>
              <a:t>安全设计的八大经典原则及其它</a:t>
            </a:r>
            <a:endParaRPr lang="en-US" altLang="zh-CN" sz="3200" dirty="0" smtClean="0">
              <a:solidFill>
                <a:srgbClr val="990000"/>
              </a:solidFill>
            </a:endParaRPr>
          </a:p>
          <a:p>
            <a:pPr eaLnBrk="1" hangingPunct="1">
              <a:buNone/>
              <a:defRPr/>
            </a:pPr>
            <a:r>
              <a:rPr lang="en-US" altLang="zh-CN" sz="2800" dirty="0" smtClean="0">
                <a:solidFill>
                  <a:schemeClr val="bg1">
                    <a:lumMod val="50000"/>
                  </a:schemeClr>
                </a:solidFill>
              </a:rPr>
              <a:t>	</a:t>
            </a:r>
            <a:r>
              <a:rPr lang="zh-CN" altLang="en-US" sz="2800" dirty="0" smtClean="0">
                <a:solidFill>
                  <a:schemeClr val="bg1">
                    <a:lumMod val="50000"/>
                  </a:schemeClr>
                </a:solidFill>
              </a:rPr>
              <a:t>总结</a:t>
            </a:r>
          </a:p>
        </p:txBody>
      </p:sp>
      <p:sp>
        <p:nvSpPr>
          <p:cNvPr id="4"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6</a:t>
            </a:fld>
            <a:endParaRPr lang="en-GB" dirty="0">
              <a:latin typeface="+mn-ea"/>
              <a:ea typeface="+mn-ea"/>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Rectangle 2"/>
          <p:cNvSpPr>
            <a:spLocks noGrp="1" noChangeArrowheads="1"/>
          </p:cNvSpPr>
          <p:nvPr>
            <p:ph type="title"/>
          </p:nvPr>
        </p:nvSpPr>
        <p:spPr/>
        <p:txBody>
          <a:bodyPr/>
          <a:lstStyle/>
          <a:p>
            <a:r>
              <a:rPr lang="zh-CN" altLang="en-US" dirty="0" smtClean="0"/>
              <a:t>安全设计的八大经典原则及其它</a:t>
            </a:r>
            <a:endParaRPr lang="zh-CN" altLang="en-US" dirty="0"/>
          </a:p>
        </p:txBody>
      </p:sp>
      <p:sp>
        <p:nvSpPr>
          <p:cNvPr id="7" name="内容占位符 6"/>
          <p:cNvSpPr>
            <a:spLocks noGrp="1"/>
          </p:cNvSpPr>
          <p:nvPr>
            <p:ph idx="1"/>
          </p:nvPr>
        </p:nvSpPr>
        <p:spPr>
          <a:xfrm>
            <a:off x="395047" y="908720"/>
            <a:ext cx="6626729" cy="2005816"/>
          </a:xfrm>
        </p:spPr>
        <p:txBody>
          <a:bodyPr/>
          <a:lstStyle/>
          <a:p>
            <a:pPr>
              <a:buNone/>
            </a:pPr>
            <a:r>
              <a:rPr lang="en-US" altLang="zh-CN" b="0" dirty="0" smtClean="0">
                <a:solidFill>
                  <a:schemeClr val="dk1"/>
                </a:solidFill>
              </a:rPr>
              <a:t>	</a:t>
            </a:r>
            <a:r>
              <a:rPr lang="en-US" altLang="zh-CN" sz="2000" b="0" dirty="0" smtClean="0">
                <a:solidFill>
                  <a:schemeClr val="dk1"/>
                </a:solidFill>
              </a:rPr>
              <a:t>     1974</a:t>
            </a:r>
            <a:r>
              <a:rPr lang="zh-CN" altLang="en-US" sz="2000" b="0" dirty="0" smtClean="0">
                <a:solidFill>
                  <a:schemeClr val="dk1"/>
                </a:solidFill>
              </a:rPr>
              <a:t>年美国麻省理工学院的</a:t>
            </a:r>
            <a:r>
              <a:rPr lang="en-US" altLang="zh-CN" sz="2000" dirty="0" smtClean="0"/>
              <a:t>Jerry  </a:t>
            </a:r>
            <a:r>
              <a:rPr lang="en-US" altLang="zh-CN" sz="2000" dirty="0" err="1" smtClean="0"/>
              <a:t>Saltzer</a:t>
            </a:r>
            <a:r>
              <a:rPr lang="zh-CN" altLang="en-US" sz="2000" b="0" dirty="0" smtClean="0">
                <a:solidFill>
                  <a:schemeClr val="dk1"/>
                </a:solidFill>
              </a:rPr>
              <a:t>教授提出了这八条设计与实现安全机制的基本原则。</a:t>
            </a:r>
            <a:endParaRPr lang="en-US" altLang="zh-CN" sz="2000" b="0" dirty="0" smtClean="0">
              <a:solidFill>
                <a:schemeClr val="dk1"/>
              </a:solidFill>
            </a:endParaRPr>
          </a:p>
          <a:p>
            <a:pPr>
              <a:buNone/>
            </a:pPr>
            <a:r>
              <a:rPr lang="en-US" altLang="zh-CN" sz="2000" b="0" dirty="0" smtClean="0">
                <a:solidFill>
                  <a:schemeClr val="dk1"/>
                </a:solidFill>
              </a:rPr>
              <a:t>        </a:t>
            </a:r>
            <a:r>
              <a:rPr lang="zh-CN" altLang="en-US" sz="2000" b="0" dirty="0" smtClean="0">
                <a:solidFill>
                  <a:schemeClr val="dk1"/>
                </a:solidFill>
              </a:rPr>
              <a:t>这八条原则充分体现了简单性和限制性的设计思想。</a:t>
            </a:r>
            <a:endParaRPr lang="en-US" altLang="zh-CN" sz="2000" b="0" dirty="0" smtClean="0">
              <a:solidFill>
                <a:schemeClr val="dk1"/>
              </a:solidFill>
            </a:endParaRPr>
          </a:p>
          <a:p>
            <a:pPr algn="ctr">
              <a:buNone/>
            </a:pPr>
            <a:r>
              <a:rPr lang="en-US" altLang="zh-CN" sz="2400" b="0" dirty="0" smtClean="0">
                <a:solidFill>
                  <a:srgbClr val="C00000"/>
                </a:solidFill>
              </a:rPr>
              <a:t>simplicity and restriction</a:t>
            </a:r>
            <a:endParaRPr lang="zh-CN" altLang="en-US" sz="2400" dirty="0" smtClean="0"/>
          </a:p>
        </p:txBody>
      </p:sp>
      <p:sp>
        <p:nvSpPr>
          <p:cNvPr id="8" name="十字星 7"/>
          <p:cNvSpPr/>
          <p:nvPr/>
        </p:nvSpPr>
        <p:spPr bwMode="auto">
          <a:xfrm>
            <a:off x="611312" y="980728"/>
            <a:ext cx="360288" cy="400110"/>
          </a:xfrm>
          <a:prstGeom prst="star4">
            <a:avLst/>
          </a:prstGeom>
          <a:solidFill>
            <a:schemeClr val="bg1">
              <a:lumMod val="95000"/>
            </a:schemeClr>
          </a:solidFill>
          <a:ln>
            <a:solidFill>
              <a:schemeClr val="tx1"/>
            </a:solidFill>
            <a:prstDash val="lgDash"/>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buFont typeface="Wingdings" pitchFamily="2" charset="2"/>
              <a:buChar char="n"/>
            </a:pPr>
            <a:endParaRPr lang="zh-CN" altLang="en-US" smtClean="0">
              <a:solidFill>
                <a:srgbClr val="000000"/>
              </a:solidFill>
              <a:latin typeface="微软雅黑" pitchFamily="34" charset="-122"/>
              <a:ea typeface="微软雅黑" pitchFamily="34" charset="-122"/>
            </a:endParaRPr>
          </a:p>
        </p:txBody>
      </p:sp>
      <p:sp>
        <p:nvSpPr>
          <p:cNvPr id="11" name="Rectangle 1"/>
          <p:cNvSpPr>
            <a:spLocks noChangeArrowheads="1"/>
          </p:cNvSpPr>
          <p:nvPr/>
        </p:nvSpPr>
        <p:spPr bwMode="auto">
          <a:xfrm>
            <a:off x="5796136" y="2912745"/>
            <a:ext cx="2807544" cy="31085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l" eaLnBrk="0" hangingPunct="0">
              <a:lnSpc>
                <a:spcPct val="140000"/>
              </a:lnSpc>
            </a:pPr>
            <a:r>
              <a:rPr lang="en-US" altLang="zh-CN" sz="2000" b="0" dirty="0" smtClean="0">
                <a:solidFill>
                  <a:schemeClr val="dk1"/>
                </a:solidFill>
                <a:latin typeface="微软雅黑" pitchFamily="34" charset="-122"/>
                <a:ea typeface="微软雅黑" pitchFamily="34" charset="-122"/>
              </a:rPr>
              <a:t>      </a:t>
            </a:r>
            <a:r>
              <a:rPr lang="zh-CN" altLang="zh-CN" sz="2000" b="0" dirty="0" smtClean="0">
                <a:solidFill>
                  <a:schemeClr val="dk1"/>
                </a:solidFill>
                <a:latin typeface="微软雅黑" pitchFamily="34" charset="-122"/>
                <a:ea typeface="微软雅黑" pitchFamily="34" charset="-122"/>
              </a:rPr>
              <a:t>经过业界多年的发展和总结，又发展引申出其他一些安全原则，例如“纵深防御”原则、“保护隐私”原则、“不要轻易信任”原则等。。</a:t>
            </a:r>
            <a:r>
              <a:rPr lang="zh-CN" altLang="en-US" sz="2000" b="0" dirty="0" smtClean="0">
                <a:solidFill>
                  <a:schemeClr val="dk1"/>
                </a:solidFill>
                <a:latin typeface="微软雅黑" pitchFamily="34" charset="-122"/>
                <a:ea typeface="微软雅黑" pitchFamily="34" charset="-122"/>
              </a:rPr>
              <a:t>。</a:t>
            </a:r>
          </a:p>
        </p:txBody>
      </p:sp>
      <p:pic>
        <p:nvPicPr>
          <p:cNvPr id="14" name="图片 13" descr="jerry.jpg"/>
          <p:cNvPicPr>
            <a:picLocks noChangeAspect="1"/>
          </p:cNvPicPr>
          <p:nvPr/>
        </p:nvPicPr>
        <p:blipFill>
          <a:blip r:embed="rId3" cstate="print"/>
          <a:stretch>
            <a:fillRect/>
          </a:stretch>
        </p:blipFill>
        <p:spPr>
          <a:xfrm>
            <a:off x="7021776" y="764704"/>
            <a:ext cx="1438656" cy="1926336"/>
          </a:xfrm>
          <a:prstGeom prst="rect">
            <a:avLst/>
          </a:prstGeom>
        </p:spPr>
      </p:pic>
      <p:sp>
        <p:nvSpPr>
          <p:cNvPr id="15"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7</a:t>
            </a:fld>
            <a:endParaRPr lang="en-GB" dirty="0">
              <a:latin typeface="+mn-ea"/>
              <a:ea typeface="+mn-ea"/>
            </a:endParaRPr>
          </a:p>
        </p:txBody>
      </p:sp>
      <p:grpSp>
        <p:nvGrpSpPr>
          <p:cNvPr id="39" name="组合 38"/>
          <p:cNvGrpSpPr/>
          <p:nvPr/>
        </p:nvGrpSpPr>
        <p:grpSpPr>
          <a:xfrm>
            <a:off x="467544" y="3002573"/>
            <a:ext cx="5192885" cy="2802691"/>
            <a:chOff x="2051720" y="2060888"/>
            <a:chExt cx="5616624" cy="3240320"/>
          </a:xfrm>
        </p:grpSpPr>
        <p:sp>
          <p:nvSpPr>
            <p:cNvPr id="16" name="椭圆 15"/>
            <p:cNvSpPr/>
            <p:nvPr/>
          </p:nvSpPr>
          <p:spPr bwMode="auto">
            <a:xfrm>
              <a:off x="4283968" y="2708920"/>
              <a:ext cx="1008112" cy="1008112"/>
            </a:xfrm>
            <a:prstGeom prst="ellipse">
              <a:avLst/>
            </a:prstGeom>
            <a:solidFill>
              <a:srgbClr val="FFCC00"/>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sz="1400" b="1" dirty="0" smtClean="0">
                  <a:latin typeface="Arial" charset="0"/>
                  <a:ea typeface="宋体" charset="-122"/>
                </a:rPr>
                <a:t>安全设计原则</a:t>
              </a:r>
              <a:endParaRPr lang="en-US" altLang="zh-CN" sz="1400" b="1" dirty="0" smtClean="0">
                <a:latin typeface="Arial" charset="0"/>
                <a:ea typeface="宋体" charset="-122"/>
              </a:endParaRPr>
            </a:p>
          </p:txBody>
        </p:sp>
        <p:cxnSp>
          <p:nvCxnSpPr>
            <p:cNvPr id="17" name="直接箭头连接符 16"/>
            <p:cNvCxnSpPr>
              <a:stCxn id="20" idx="3"/>
              <a:endCxn id="16" idx="2"/>
            </p:cNvCxnSpPr>
            <p:nvPr/>
          </p:nvCxnSpPr>
          <p:spPr bwMode="auto">
            <a:xfrm>
              <a:off x="3491880" y="2888920"/>
              <a:ext cx="792088" cy="324056"/>
            </a:xfrm>
            <a:prstGeom prst="straightConnector1">
              <a:avLst/>
            </a:prstGeom>
            <a:ln>
              <a:tailEnd type="stealth" w="med" len="lg"/>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 name="直接箭头连接符 17"/>
            <p:cNvCxnSpPr>
              <a:stCxn id="19" idx="2"/>
              <a:endCxn id="16" idx="1"/>
            </p:cNvCxnSpPr>
            <p:nvPr/>
          </p:nvCxnSpPr>
          <p:spPr bwMode="auto">
            <a:xfrm>
              <a:off x="3383868" y="2420888"/>
              <a:ext cx="1047735" cy="435666"/>
            </a:xfrm>
            <a:prstGeom prst="straightConnector1">
              <a:avLst/>
            </a:prstGeom>
            <a:ln>
              <a:tailEnd type="stealth" w="med" len="lg"/>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9" name="圆角矩形 18"/>
            <p:cNvSpPr/>
            <p:nvPr/>
          </p:nvSpPr>
          <p:spPr bwMode="auto">
            <a:xfrm>
              <a:off x="2699792" y="2060888"/>
              <a:ext cx="1368152" cy="360000"/>
            </a:xfrm>
            <a:prstGeom prst="roundRect">
              <a:avLst/>
            </a:prstGeom>
            <a:solidFill>
              <a:srgbClr val="92D050"/>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normAutofit/>
            </a:bodyPr>
            <a:lstStyle/>
            <a:p>
              <a:pPr algn="ctr">
                <a:buClr>
                  <a:srgbClr val="CC9900"/>
                </a:buClr>
              </a:pPr>
              <a:r>
                <a:rPr lang="zh-CN" altLang="en-US" sz="1200" dirty="0" smtClean="0">
                  <a:latin typeface="Arial" charset="0"/>
                  <a:ea typeface="宋体" charset="-122"/>
                </a:rPr>
                <a:t>开放设计原则</a:t>
              </a:r>
            </a:p>
          </p:txBody>
        </p:sp>
        <p:sp>
          <p:nvSpPr>
            <p:cNvPr id="20" name="圆角矩形 19"/>
            <p:cNvSpPr/>
            <p:nvPr/>
          </p:nvSpPr>
          <p:spPr bwMode="auto">
            <a:xfrm>
              <a:off x="2123728" y="2708920"/>
              <a:ext cx="1368152" cy="360000"/>
            </a:xfrm>
            <a:prstGeom prst="roundRect">
              <a:avLst/>
            </a:prstGeom>
            <a:solidFill>
              <a:srgbClr val="92D050"/>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normAutofit/>
            </a:bodyPr>
            <a:lstStyle/>
            <a:p>
              <a:pPr algn="ctr">
                <a:buClr>
                  <a:srgbClr val="CC9900"/>
                </a:buClr>
              </a:pPr>
              <a:r>
                <a:rPr lang="zh-CN" altLang="en-US" sz="1200" dirty="0" smtClean="0">
                  <a:latin typeface="Arial" charset="0"/>
                  <a:ea typeface="宋体" charset="-122"/>
                </a:rPr>
                <a:t>失败</a:t>
              </a:r>
              <a:r>
                <a:rPr lang="en-US" altLang="zh-CN" sz="1200" dirty="0" smtClean="0">
                  <a:latin typeface="Arial" charset="0"/>
                  <a:ea typeface="宋体" charset="-122"/>
                </a:rPr>
                <a:t>/</a:t>
              </a:r>
              <a:r>
                <a:rPr lang="zh-CN" altLang="en-US" sz="1200" dirty="0" smtClean="0">
                  <a:latin typeface="Arial" charset="0"/>
                  <a:ea typeface="宋体" charset="-122"/>
                </a:rPr>
                <a:t>缺省原则</a:t>
              </a:r>
            </a:p>
          </p:txBody>
        </p:sp>
        <p:cxnSp>
          <p:nvCxnSpPr>
            <p:cNvPr id="21" name="直接箭头连接符 20"/>
            <p:cNvCxnSpPr>
              <a:stCxn id="22" idx="3"/>
              <a:endCxn id="16" idx="3"/>
            </p:cNvCxnSpPr>
            <p:nvPr/>
          </p:nvCxnSpPr>
          <p:spPr bwMode="auto">
            <a:xfrm flipV="1">
              <a:off x="3419872" y="3569398"/>
              <a:ext cx="1011731" cy="39602"/>
            </a:xfrm>
            <a:prstGeom prst="straightConnector1">
              <a:avLst/>
            </a:prstGeom>
            <a:ln>
              <a:tailEnd type="stealth" w="med" len="lg"/>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2" name="圆角矩形 21"/>
            <p:cNvSpPr/>
            <p:nvPr/>
          </p:nvSpPr>
          <p:spPr bwMode="auto">
            <a:xfrm>
              <a:off x="2051720" y="3429000"/>
              <a:ext cx="1368152" cy="360000"/>
            </a:xfrm>
            <a:prstGeom prst="roundRect">
              <a:avLst/>
            </a:prstGeom>
            <a:solidFill>
              <a:srgbClr val="92D050"/>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normAutofit/>
            </a:bodyPr>
            <a:lstStyle/>
            <a:p>
              <a:pPr algn="ctr">
                <a:buClr>
                  <a:srgbClr val="CC9900"/>
                </a:buClr>
              </a:pPr>
              <a:r>
                <a:rPr lang="zh-CN" altLang="en-US" sz="1200" dirty="0" smtClean="0">
                  <a:latin typeface="Arial" charset="0"/>
                  <a:ea typeface="宋体" charset="-122"/>
                </a:rPr>
                <a:t>职责分离原则</a:t>
              </a:r>
            </a:p>
          </p:txBody>
        </p:sp>
        <p:sp>
          <p:nvSpPr>
            <p:cNvPr id="23" name="圆角矩形 22"/>
            <p:cNvSpPr/>
            <p:nvPr/>
          </p:nvSpPr>
          <p:spPr bwMode="auto">
            <a:xfrm>
              <a:off x="2411760" y="4149080"/>
              <a:ext cx="1368152" cy="360000"/>
            </a:xfrm>
            <a:prstGeom prst="roundRect">
              <a:avLst/>
            </a:prstGeom>
            <a:solidFill>
              <a:srgbClr val="92D050"/>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normAutofit/>
            </a:bodyPr>
            <a:lstStyle/>
            <a:p>
              <a:pPr algn="ctr">
                <a:buClr>
                  <a:srgbClr val="CC9900"/>
                </a:buClr>
              </a:pPr>
              <a:r>
                <a:rPr lang="zh-CN" altLang="en-US" sz="1200" dirty="0" smtClean="0">
                  <a:latin typeface="Arial" charset="0"/>
                  <a:ea typeface="宋体" charset="-122"/>
                </a:rPr>
                <a:t>最小权限原则</a:t>
              </a:r>
            </a:p>
          </p:txBody>
        </p:sp>
        <p:cxnSp>
          <p:nvCxnSpPr>
            <p:cNvPr id="24" name="直接箭头连接符 23"/>
            <p:cNvCxnSpPr>
              <a:stCxn id="23" idx="3"/>
              <a:endCxn id="16" idx="3"/>
            </p:cNvCxnSpPr>
            <p:nvPr/>
          </p:nvCxnSpPr>
          <p:spPr bwMode="auto">
            <a:xfrm flipV="1">
              <a:off x="3779912" y="3569398"/>
              <a:ext cx="651691" cy="759682"/>
            </a:xfrm>
            <a:prstGeom prst="straightConnector1">
              <a:avLst/>
            </a:prstGeom>
            <a:ln>
              <a:tailEnd type="stealth" w="med" len="lg"/>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5" name="直接箭头连接符 24"/>
            <p:cNvCxnSpPr>
              <a:stCxn id="26" idx="2"/>
              <a:endCxn id="16" idx="7"/>
            </p:cNvCxnSpPr>
            <p:nvPr/>
          </p:nvCxnSpPr>
          <p:spPr bwMode="auto">
            <a:xfrm flipH="1">
              <a:off x="5144445" y="2420888"/>
              <a:ext cx="1191751" cy="435666"/>
            </a:xfrm>
            <a:prstGeom prst="straightConnector1">
              <a:avLst/>
            </a:prstGeom>
            <a:ln>
              <a:tailEnd type="stealth" w="med" len="lg"/>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6" name="圆角矩形 25"/>
            <p:cNvSpPr/>
            <p:nvPr/>
          </p:nvSpPr>
          <p:spPr bwMode="auto">
            <a:xfrm>
              <a:off x="5652120" y="2060888"/>
              <a:ext cx="1368152" cy="360000"/>
            </a:xfrm>
            <a:prstGeom prst="roundRect">
              <a:avLst/>
            </a:prstGeom>
            <a:solidFill>
              <a:srgbClr val="92D050"/>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normAutofit/>
            </a:bodyPr>
            <a:lstStyle/>
            <a:p>
              <a:pPr algn="ctr">
                <a:buClr>
                  <a:srgbClr val="CC9900"/>
                </a:buClr>
              </a:pPr>
              <a:r>
                <a:rPr lang="zh-CN" altLang="en-US" sz="1200" dirty="0" smtClean="0">
                  <a:latin typeface="Arial" charset="0"/>
                  <a:ea typeface="宋体" charset="-122"/>
                </a:rPr>
                <a:t>最小公共化原则</a:t>
              </a:r>
            </a:p>
          </p:txBody>
        </p:sp>
        <p:cxnSp>
          <p:nvCxnSpPr>
            <p:cNvPr id="27" name="直接箭头连接符 26"/>
            <p:cNvCxnSpPr>
              <a:stCxn id="28" idx="1"/>
              <a:endCxn id="16" idx="6"/>
            </p:cNvCxnSpPr>
            <p:nvPr/>
          </p:nvCxnSpPr>
          <p:spPr bwMode="auto">
            <a:xfrm flipH="1">
              <a:off x="5292080" y="2888940"/>
              <a:ext cx="1008112" cy="324036"/>
            </a:xfrm>
            <a:prstGeom prst="straightConnector1">
              <a:avLst/>
            </a:prstGeom>
            <a:ln>
              <a:tailEnd type="stealth" w="med" len="lg"/>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8" name="圆角矩形 27"/>
            <p:cNvSpPr/>
            <p:nvPr/>
          </p:nvSpPr>
          <p:spPr bwMode="auto">
            <a:xfrm>
              <a:off x="6300192" y="2708920"/>
              <a:ext cx="1368152" cy="360040"/>
            </a:xfrm>
            <a:prstGeom prst="roundRect">
              <a:avLst/>
            </a:prstGeom>
            <a:solidFill>
              <a:srgbClr val="92D050"/>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normAutofit/>
            </a:bodyPr>
            <a:lstStyle/>
            <a:p>
              <a:pPr algn="ctr">
                <a:buClr>
                  <a:srgbClr val="CC9900"/>
                </a:buClr>
              </a:pPr>
              <a:r>
                <a:rPr lang="zh-CN" altLang="en-US" sz="1200" dirty="0" smtClean="0">
                  <a:latin typeface="Arial" charset="0"/>
                  <a:ea typeface="宋体" charset="-122"/>
                </a:rPr>
                <a:t>经济适用原则</a:t>
              </a:r>
            </a:p>
          </p:txBody>
        </p:sp>
        <p:cxnSp>
          <p:nvCxnSpPr>
            <p:cNvPr id="29" name="直接箭头连接符 28"/>
            <p:cNvCxnSpPr>
              <a:stCxn id="30" idx="1"/>
              <a:endCxn id="16" idx="5"/>
            </p:cNvCxnSpPr>
            <p:nvPr/>
          </p:nvCxnSpPr>
          <p:spPr bwMode="auto">
            <a:xfrm flipH="1" flipV="1">
              <a:off x="5144445" y="3569398"/>
              <a:ext cx="795707" cy="39622"/>
            </a:xfrm>
            <a:prstGeom prst="straightConnector1">
              <a:avLst/>
            </a:prstGeom>
            <a:ln>
              <a:tailEnd type="stealth" w="med" len="lg"/>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0" name="圆角矩形 29"/>
            <p:cNvSpPr/>
            <p:nvPr/>
          </p:nvSpPr>
          <p:spPr bwMode="auto">
            <a:xfrm>
              <a:off x="5940152" y="3429000"/>
              <a:ext cx="1368152" cy="360040"/>
            </a:xfrm>
            <a:prstGeom prst="roundRect">
              <a:avLst/>
            </a:prstGeom>
            <a:solidFill>
              <a:srgbClr val="92D050"/>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normAutofit/>
            </a:bodyPr>
            <a:lstStyle/>
            <a:p>
              <a:pPr algn="ctr">
                <a:buClr>
                  <a:srgbClr val="CC9900"/>
                </a:buClr>
              </a:pPr>
              <a:r>
                <a:rPr lang="zh-CN" altLang="en-US" sz="1200" dirty="0" smtClean="0">
                  <a:latin typeface="Arial" charset="0"/>
                  <a:ea typeface="宋体" charset="-122"/>
                </a:rPr>
                <a:t>完全仲裁原则</a:t>
              </a:r>
            </a:p>
          </p:txBody>
        </p:sp>
        <p:cxnSp>
          <p:nvCxnSpPr>
            <p:cNvPr id="31" name="直接箭头连接符 30"/>
            <p:cNvCxnSpPr>
              <a:stCxn id="32" idx="1"/>
              <a:endCxn id="16" idx="5"/>
            </p:cNvCxnSpPr>
            <p:nvPr/>
          </p:nvCxnSpPr>
          <p:spPr bwMode="auto">
            <a:xfrm flipH="1" flipV="1">
              <a:off x="5144445" y="3569398"/>
              <a:ext cx="939723" cy="759702"/>
            </a:xfrm>
            <a:prstGeom prst="straightConnector1">
              <a:avLst/>
            </a:prstGeom>
            <a:ln>
              <a:tailEnd type="stealth" w="med" len="lg"/>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2" name="圆角矩形 31"/>
            <p:cNvSpPr/>
            <p:nvPr/>
          </p:nvSpPr>
          <p:spPr bwMode="auto">
            <a:xfrm>
              <a:off x="6084168" y="4149080"/>
              <a:ext cx="1368152" cy="360040"/>
            </a:xfrm>
            <a:prstGeom prst="roundRect">
              <a:avLst/>
            </a:prstGeom>
            <a:solidFill>
              <a:srgbClr val="92D050"/>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normAutofit/>
            </a:bodyPr>
            <a:lstStyle/>
            <a:p>
              <a:pPr algn="ctr">
                <a:buClr>
                  <a:srgbClr val="CC9900"/>
                </a:buClr>
              </a:pPr>
              <a:r>
                <a:rPr lang="zh-CN" altLang="en-US" sz="1200" dirty="0" smtClean="0">
                  <a:latin typeface="Arial" charset="0"/>
                  <a:ea typeface="宋体" charset="-122"/>
                </a:rPr>
                <a:t>心理可承受原则</a:t>
              </a:r>
            </a:p>
          </p:txBody>
        </p:sp>
        <p:cxnSp>
          <p:nvCxnSpPr>
            <p:cNvPr id="33" name="直接箭头连接符 32"/>
            <p:cNvCxnSpPr>
              <a:stCxn id="34" idx="0"/>
              <a:endCxn id="16" idx="4"/>
            </p:cNvCxnSpPr>
            <p:nvPr/>
          </p:nvCxnSpPr>
          <p:spPr bwMode="auto">
            <a:xfrm flipV="1">
              <a:off x="4031940" y="3717032"/>
              <a:ext cx="756084" cy="1224136"/>
            </a:xfrm>
            <a:prstGeom prst="straightConnector1">
              <a:avLst/>
            </a:prstGeom>
            <a:ln>
              <a:prstDash val="dash"/>
              <a:tailEnd type="stealth" w="med" len="lg"/>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4" name="圆角矩形 33"/>
            <p:cNvSpPr/>
            <p:nvPr/>
          </p:nvSpPr>
          <p:spPr bwMode="auto">
            <a:xfrm>
              <a:off x="3347864" y="4941168"/>
              <a:ext cx="1368152" cy="360040"/>
            </a:xfrm>
            <a:prstGeom prst="roundRect">
              <a:avLst/>
            </a:prstGeom>
            <a:solidFill>
              <a:srgbClr val="E9E949"/>
            </a:solidFill>
            <a:ln>
              <a:solidFill>
                <a:schemeClr val="tx1"/>
              </a:solidFill>
              <a:prstDash val="dash"/>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normAutofit/>
            </a:bodyPr>
            <a:lstStyle/>
            <a:p>
              <a:pPr algn="ctr">
                <a:buClr>
                  <a:srgbClr val="CC9900"/>
                </a:buClr>
              </a:pPr>
              <a:r>
                <a:rPr lang="zh-CN" altLang="en-US" sz="1200" dirty="0" smtClean="0">
                  <a:latin typeface="Arial" charset="0"/>
                  <a:ea typeface="宋体" charset="-122"/>
                </a:rPr>
                <a:t>纵深防御原则</a:t>
              </a:r>
            </a:p>
          </p:txBody>
        </p:sp>
        <p:cxnSp>
          <p:nvCxnSpPr>
            <p:cNvPr id="35" name="直接箭头连接符 34"/>
            <p:cNvCxnSpPr>
              <a:stCxn id="36" idx="0"/>
              <a:endCxn id="16" idx="4"/>
            </p:cNvCxnSpPr>
            <p:nvPr/>
          </p:nvCxnSpPr>
          <p:spPr bwMode="auto">
            <a:xfrm flipH="1" flipV="1">
              <a:off x="4788024" y="3717032"/>
              <a:ext cx="998491" cy="974599"/>
            </a:xfrm>
            <a:prstGeom prst="straightConnector1">
              <a:avLst/>
            </a:prstGeom>
            <a:ln>
              <a:prstDash val="dash"/>
              <a:tailEnd type="stealth" w="med" len="lg"/>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6" name="圆角矩形 35"/>
            <p:cNvSpPr/>
            <p:nvPr/>
          </p:nvSpPr>
          <p:spPr bwMode="auto">
            <a:xfrm>
              <a:off x="5004046" y="4691631"/>
              <a:ext cx="1564936" cy="360040"/>
            </a:xfrm>
            <a:prstGeom prst="roundRect">
              <a:avLst/>
            </a:prstGeom>
            <a:solidFill>
              <a:srgbClr val="E9E949"/>
            </a:solidFill>
            <a:ln>
              <a:solidFill>
                <a:schemeClr val="tx1"/>
              </a:solidFill>
              <a:prstDash val="dash"/>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normAutofit/>
            </a:bodyPr>
            <a:lstStyle/>
            <a:p>
              <a:pPr algn="ctr">
                <a:buClr>
                  <a:srgbClr val="CC9900"/>
                </a:buClr>
              </a:pPr>
              <a:r>
                <a:rPr lang="zh-CN" altLang="en-US" sz="1200" dirty="0" smtClean="0">
                  <a:latin typeface="Arial" charset="0"/>
                  <a:ea typeface="宋体" charset="-122"/>
                </a:rPr>
                <a:t>。。。。。。原则</a:t>
              </a: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bwMode="auto">
          <a:xfrm>
            <a:off x="395536" y="836712"/>
            <a:ext cx="8280400" cy="1077218"/>
          </a:xfrm>
          <a:prstGeom prst="roundRect">
            <a:avLst/>
          </a:prstGeom>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1474562" name="Rectangle 2"/>
          <p:cNvSpPr>
            <a:spLocks noGrp="1" noChangeArrowheads="1"/>
          </p:cNvSpPr>
          <p:nvPr>
            <p:ph type="title"/>
          </p:nvPr>
        </p:nvSpPr>
        <p:spPr/>
        <p:txBody>
          <a:bodyPr/>
          <a:lstStyle/>
          <a:p>
            <a:r>
              <a:rPr lang="zh-CN" altLang="en-US" dirty="0" smtClean="0"/>
              <a:t>安全设计经典原则简介</a:t>
            </a:r>
            <a:endParaRPr lang="zh-CN" altLang="en-US" dirty="0"/>
          </a:p>
        </p:txBody>
      </p:sp>
      <p:sp>
        <p:nvSpPr>
          <p:cNvPr id="6"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8</a:t>
            </a:fld>
            <a:endParaRPr lang="en-GB" dirty="0">
              <a:latin typeface="+mn-ea"/>
              <a:ea typeface="+mn-ea"/>
            </a:endParaRPr>
          </a:p>
        </p:txBody>
      </p:sp>
      <p:pic>
        <p:nvPicPr>
          <p:cNvPr id="7" name="图片 3" descr="www.tuweimei.comComp_12118033_XSsLIvKPx0xSoKyO2CflAlFtIuzmrgzF.jpg"/>
          <p:cNvPicPr>
            <a:picLocks noGrp="1" noChangeAspect="1"/>
          </p:cNvPicPr>
          <p:nvPr isPhoto="1"/>
        </p:nvPicPr>
        <p:blipFill>
          <a:blip r:embed="rId3" cstate="print"/>
          <a:srcRect/>
          <a:stretch>
            <a:fillRect/>
          </a:stretch>
        </p:blipFill>
        <p:spPr bwMode="auto">
          <a:xfrm>
            <a:off x="107504" y="2666255"/>
            <a:ext cx="1659241" cy="2490937"/>
          </a:xfrm>
          <a:prstGeom prst="rect">
            <a:avLst/>
          </a:prstGeom>
          <a:noFill/>
          <a:ln w="9525">
            <a:noFill/>
            <a:miter lim="800000"/>
            <a:headEnd/>
            <a:tailEnd/>
          </a:ln>
        </p:spPr>
      </p:pic>
      <p:graphicFrame>
        <p:nvGraphicFramePr>
          <p:cNvPr id="8" name="表格 7"/>
          <p:cNvGraphicFramePr>
            <a:graphicFrameLocks noGrp="1"/>
          </p:cNvGraphicFramePr>
          <p:nvPr/>
        </p:nvGraphicFramePr>
        <p:xfrm>
          <a:off x="1618904" y="2060848"/>
          <a:ext cx="7056784" cy="3995333"/>
        </p:xfrm>
        <a:graphic>
          <a:graphicData uri="http://schemas.openxmlformats.org/drawingml/2006/table">
            <a:tbl>
              <a:tblPr/>
              <a:tblGrid>
                <a:gridCol w="1728960"/>
                <a:gridCol w="5327824"/>
              </a:tblGrid>
              <a:tr h="426371">
                <a:tc>
                  <a:txBody>
                    <a:bodyPr/>
                    <a:lstStyle/>
                    <a:p>
                      <a:pPr algn="ctr">
                        <a:lnSpc>
                          <a:spcPct val="150000"/>
                        </a:lnSpc>
                        <a:spcAft>
                          <a:spcPts val="0"/>
                        </a:spcAft>
                      </a:pPr>
                      <a:r>
                        <a:rPr lang="zh-CN" sz="1800" b="1" kern="1200" dirty="0">
                          <a:solidFill>
                            <a:srgbClr val="FFFFFF"/>
                          </a:solidFill>
                          <a:latin typeface="微软雅黑" pitchFamily="34" charset="-122"/>
                          <a:ea typeface="微软雅黑" pitchFamily="34" charset="-122"/>
                          <a:cs typeface="宋体"/>
                        </a:rPr>
                        <a:t>安全设计原则</a:t>
                      </a:r>
                      <a:endParaRPr lang="zh-CN" sz="1800" b="1" kern="100" dirty="0">
                        <a:latin typeface="微软雅黑" pitchFamily="34" charset="-122"/>
                        <a:ea typeface="微软雅黑" pitchFamily="34" charset="-122"/>
                        <a:cs typeface="宋体"/>
                      </a:endParaRPr>
                    </a:p>
                  </a:txBody>
                  <a:tcPr marL="65633" marR="65633" marT="0" marB="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gradFill flip="none" rotWithShape="1">
                      <a:gsLst>
                        <a:gs pos="0">
                          <a:srgbClr val="4F81BD">
                            <a:shade val="30000"/>
                            <a:satMod val="115000"/>
                          </a:srgbClr>
                        </a:gs>
                        <a:gs pos="50000">
                          <a:srgbClr val="4F81BD">
                            <a:shade val="67500"/>
                            <a:satMod val="115000"/>
                          </a:srgbClr>
                        </a:gs>
                        <a:gs pos="100000">
                          <a:srgbClr val="4F81BD">
                            <a:shade val="100000"/>
                            <a:satMod val="115000"/>
                          </a:srgbClr>
                        </a:gs>
                      </a:gsLst>
                      <a:lin ang="13500000" scaled="1"/>
                      <a:tileRect/>
                    </a:gradFill>
                  </a:tcPr>
                </a:tc>
                <a:tc>
                  <a:txBody>
                    <a:bodyPr/>
                    <a:lstStyle/>
                    <a:p>
                      <a:pPr algn="ctr">
                        <a:lnSpc>
                          <a:spcPct val="150000"/>
                        </a:lnSpc>
                        <a:spcAft>
                          <a:spcPts val="0"/>
                        </a:spcAft>
                      </a:pPr>
                      <a:r>
                        <a:rPr lang="zh-CN" sz="1800" b="1" kern="1200" dirty="0">
                          <a:solidFill>
                            <a:srgbClr val="FFFFFF"/>
                          </a:solidFill>
                          <a:latin typeface="微软雅黑" pitchFamily="34" charset="-122"/>
                          <a:ea typeface="微软雅黑" pitchFamily="34" charset="-122"/>
                          <a:cs typeface="宋体"/>
                        </a:rPr>
                        <a:t>简述</a:t>
                      </a:r>
                      <a:endParaRPr lang="zh-CN" sz="1800" b="1" kern="100" dirty="0">
                        <a:latin typeface="微软雅黑" pitchFamily="34" charset="-122"/>
                        <a:ea typeface="微软雅黑" pitchFamily="34" charset="-122"/>
                        <a:cs typeface="宋体"/>
                      </a:endParaRPr>
                    </a:p>
                  </a:txBody>
                  <a:tcPr marL="65633" marR="65633" marT="0" marB="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gradFill flip="none" rotWithShape="1">
                      <a:gsLst>
                        <a:gs pos="0">
                          <a:srgbClr val="4F81BD">
                            <a:shade val="30000"/>
                            <a:satMod val="115000"/>
                          </a:srgbClr>
                        </a:gs>
                        <a:gs pos="50000">
                          <a:srgbClr val="4F81BD">
                            <a:shade val="67500"/>
                            <a:satMod val="115000"/>
                          </a:srgbClr>
                        </a:gs>
                        <a:gs pos="100000">
                          <a:srgbClr val="4F81BD">
                            <a:shade val="100000"/>
                            <a:satMod val="115000"/>
                          </a:srgbClr>
                        </a:gs>
                      </a:gsLst>
                      <a:lin ang="13500000" scaled="1"/>
                      <a:tileRect/>
                    </a:gradFill>
                  </a:tcPr>
                </a:tc>
              </a:tr>
              <a:tr h="509524">
                <a:tc>
                  <a:txBody>
                    <a:bodyPr/>
                    <a:lstStyle/>
                    <a:p>
                      <a:pPr algn="ctr">
                        <a:lnSpc>
                          <a:spcPct val="150000"/>
                        </a:lnSpc>
                        <a:spcAft>
                          <a:spcPts val="0"/>
                        </a:spcAft>
                      </a:pPr>
                      <a:r>
                        <a:rPr lang="zh-CN" sz="1200" b="1" kern="100" dirty="0">
                          <a:latin typeface="微软雅黑" pitchFamily="34" charset="-122"/>
                          <a:ea typeface="微软雅黑" pitchFamily="34" charset="-122"/>
                          <a:cs typeface="宋体"/>
                        </a:rPr>
                        <a:t>开放设计原则</a:t>
                      </a:r>
                    </a:p>
                  </a:txBody>
                  <a:tcPr marL="65633" marR="65633" marT="0" marB="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D3DFEE"/>
                    </a:solidFill>
                  </a:tcPr>
                </a:tc>
                <a:tc>
                  <a:txBody>
                    <a:bodyPr/>
                    <a:lstStyle/>
                    <a:p>
                      <a:pPr algn="l">
                        <a:lnSpc>
                          <a:spcPct val="150000"/>
                        </a:lnSpc>
                        <a:spcAft>
                          <a:spcPts val="0"/>
                        </a:spcAft>
                      </a:pPr>
                      <a:r>
                        <a:rPr lang="zh-CN" altLang="zh-CN" sz="1100" b="0" kern="100" dirty="0" smtClean="0">
                          <a:solidFill>
                            <a:schemeClr val="tx1"/>
                          </a:solidFill>
                          <a:latin typeface="微软雅黑" pitchFamily="34" charset="-122"/>
                          <a:ea typeface="微软雅黑" pitchFamily="34" charset="-122"/>
                          <a:cs typeface="宋体"/>
                        </a:rPr>
                        <a:t>设计不应该是秘密，不应依赖对设计和实现的保密、以及攻击者的无知，应当使产品的设计经受充分的检验。</a:t>
                      </a:r>
                    </a:p>
                  </a:txBody>
                  <a:tcPr marL="68580" marR="68580" marT="0" marB="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D3DFEE"/>
                    </a:solidFill>
                  </a:tcPr>
                </a:tc>
              </a:tr>
              <a:tr h="509524">
                <a:tc>
                  <a:txBody>
                    <a:bodyPr/>
                    <a:lstStyle/>
                    <a:p>
                      <a:pPr algn="ctr">
                        <a:lnSpc>
                          <a:spcPct val="150000"/>
                        </a:lnSpc>
                        <a:spcAft>
                          <a:spcPts val="0"/>
                        </a:spcAft>
                      </a:pPr>
                      <a:r>
                        <a:rPr lang="zh-CN" sz="1200" b="1" kern="100" dirty="0">
                          <a:latin typeface="微软雅黑" pitchFamily="34" charset="-122"/>
                          <a:ea typeface="微软雅黑" pitchFamily="34" charset="-122"/>
                          <a:cs typeface="宋体"/>
                        </a:rPr>
                        <a:t>失败</a:t>
                      </a:r>
                      <a:r>
                        <a:rPr lang="en-US" sz="1200" b="1" kern="100" dirty="0">
                          <a:latin typeface="微软雅黑" pitchFamily="34" charset="-122"/>
                          <a:ea typeface="微软雅黑" pitchFamily="34" charset="-122"/>
                          <a:cs typeface="宋体"/>
                        </a:rPr>
                        <a:t>/</a:t>
                      </a:r>
                      <a:r>
                        <a:rPr lang="zh-CN" sz="1200" b="1" kern="100" dirty="0">
                          <a:latin typeface="微软雅黑" pitchFamily="34" charset="-122"/>
                          <a:ea typeface="微软雅黑" pitchFamily="34" charset="-122"/>
                          <a:cs typeface="宋体"/>
                        </a:rPr>
                        <a:t>缺省原则</a:t>
                      </a:r>
                    </a:p>
                  </a:txBody>
                  <a:tcPr marL="65633" marR="65633" marT="0" marB="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a:lnSpc>
                          <a:spcPct val="150000"/>
                        </a:lnSpc>
                        <a:spcAft>
                          <a:spcPts val="0"/>
                        </a:spcAft>
                      </a:pPr>
                      <a:r>
                        <a:rPr lang="zh-CN" altLang="zh-CN" sz="1100" b="0" kern="100" dirty="0" smtClean="0">
                          <a:solidFill>
                            <a:schemeClr val="tx1"/>
                          </a:solidFill>
                          <a:latin typeface="微软雅黑" pitchFamily="34" charset="-122"/>
                          <a:ea typeface="微软雅黑" pitchFamily="34" charset="-122"/>
                          <a:cs typeface="宋体"/>
                        </a:rPr>
                        <a:t>访问决策应当基于允许，而不是拒绝。默认情况下是不允许访问的，保护机制仅用来识别允许访问的情况</a:t>
                      </a:r>
                    </a:p>
                  </a:txBody>
                  <a:tcPr marL="68580" marR="68580" marT="0" marB="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r>
              <a:tr h="509524">
                <a:tc>
                  <a:txBody>
                    <a:bodyPr/>
                    <a:lstStyle/>
                    <a:p>
                      <a:pPr algn="ctr">
                        <a:lnSpc>
                          <a:spcPct val="150000"/>
                        </a:lnSpc>
                        <a:spcAft>
                          <a:spcPts val="0"/>
                        </a:spcAft>
                      </a:pPr>
                      <a:r>
                        <a:rPr lang="zh-CN" altLang="en-US" sz="1200" b="1" kern="100" dirty="0" smtClean="0">
                          <a:latin typeface="微软雅黑" pitchFamily="34" charset="-122"/>
                          <a:ea typeface="微软雅黑" pitchFamily="34" charset="-122"/>
                          <a:cs typeface="宋体"/>
                        </a:rPr>
                        <a:t>权限分离原则</a:t>
                      </a:r>
                      <a:endParaRPr lang="zh-CN" sz="1200" b="1" kern="100" dirty="0">
                        <a:latin typeface="微软雅黑" pitchFamily="34" charset="-122"/>
                        <a:ea typeface="微软雅黑" pitchFamily="34" charset="-122"/>
                        <a:cs typeface="宋体"/>
                      </a:endParaRPr>
                    </a:p>
                  </a:txBody>
                  <a:tcPr marL="65633" marR="65633" marT="0" marB="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D3DFEE"/>
                    </a:solidFill>
                  </a:tcPr>
                </a:tc>
                <a:tc>
                  <a:txBody>
                    <a:bodyPr/>
                    <a:lstStyle/>
                    <a:p>
                      <a:pPr algn="l">
                        <a:lnSpc>
                          <a:spcPct val="150000"/>
                        </a:lnSpc>
                        <a:spcAft>
                          <a:spcPts val="0"/>
                        </a:spcAft>
                      </a:pPr>
                      <a:r>
                        <a:rPr lang="zh-CN" altLang="zh-CN" sz="1100" b="0" kern="100" dirty="0" smtClean="0">
                          <a:solidFill>
                            <a:schemeClr val="tx1"/>
                          </a:solidFill>
                          <a:latin typeface="微软雅黑" pitchFamily="34" charset="-122"/>
                          <a:ea typeface="微软雅黑" pitchFamily="34" charset="-122"/>
                          <a:cs typeface="宋体"/>
                        </a:rPr>
                        <a:t>一种保护机制需要两把“钥匙”来解锁，这样会比只使用一把“钥匙”要更健壮和更灵活一些。</a:t>
                      </a:r>
                    </a:p>
                  </a:txBody>
                  <a:tcPr marL="68580" marR="68580" marT="0" marB="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D3DFEE"/>
                    </a:solidFill>
                  </a:tcPr>
                </a:tc>
              </a:tr>
              <a:tr h="304108">
                <a:tc>
                  <a:txBody>
                    <a:bodyPr/>
                    <a:lstStyle/>
                    <a:p>
                      <a:pPr algn="ctr">
                        <a:lnSpc>
                          <a:spcPct val="150000"/>
                        </a:lnSpc>
                        <a:spcAft>
                          <a:spcPts val="0"/>
                        </a:spcAft>
                      </a:pPr>
                      <a:r>
                        <a:rPr lang="zh-CN" sz="1200" b="1" kern="100">
                          <a:latin typeface="微软雅黑" pitchFamily="34" charset="-122"/>
                          <a:ea typeface="微软雅黑" pitchFamily="34" charset="-122"/>
                          <a:cs typeface="宋体"/>
                        </a:rPr>
                        <a:t>最小权限原则</a:t>
                      </a:r>
                    </a:p>
                  </a:txBody>
                  <a:tcPr marL="65633" marR="65633" marT="0" marB="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a:lnSpc>
                          <a:spcPct val="150000"/>
                        </a:lnSpc>
                        <a:spcAft>
                          <a:spcPts val="0"/>
                        </a:spcAft>
                      </a:pPr>
                      <a:r>
                        <a:rPr lang="zh-CN" altLang="zh-CN" sz="1100" b="0" kern="100" dirty="0" smtClean="0">
                          <a:solidFill>
                            <a:schemeClr val="tx1"/>
                          </a:solidFill>
                          <a:latin typeface="微软雅黑" pitchFamily="34" charset="-122"/>
                          <a:ea typeface="微软雅黑" pitchFamily="34" charset="-122"/>
                          <a:cs typeface="宋体"/>
                        </a:rPr>
                        <a:t>系统的每一个用户、每一个程序，都应该使用最小且必须的权限集来完成的工作。</a:t>
                      </a:r>
                    </a:p>
                  </a:txBody>
                  <a:tcPr marL="68580" marR="68580" marT="0" marB="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r>
              <a:tr h="329110">
                <a:tc>
                  <a:txBody>
                    <a:bodyPr/>
                    <a:lstStyle/>
                    <a:p>
                      <a:pPr algn="ctr">
                        <a:lnSpc>
                          <a:spcPct val="150000"/>
                        </a:lnSpc>
                        <a:spcAft>
                          <a:spcPts val="0"/>
                        </a:spcAft>
                      </a:pPr>
                      <a:r>
                        <a:rPr lang="zh-CN" altLang="en-US" sz="1200" b="1" kern="100" dirty="0" smtClean="0">
                          <a:latin typeface="微软雅黑" pitchFamily="34" charset="-122"/>
                          <a:ea typeface="微软雅黑" pitchFamily="34" charset="-122"/>
                          <a:cs typeface="宋体"/>
                        </a:rPr>
                        <a:t>经济适用</a:t>
                      </a:r>
                      <a:r>
                        <a:rPr lang="zh-CN" sz="1200" b="1" kern="100" dirty="0" smtClean="0">
                          <a:latin typeface="微软雅黑" pitchFamily="34" charset="-122"/>
                          <a:ea typeface="微软雅黑" pitchFamily="34" charset="-122"/>
                          <a:cs typeface="宋体"/>
                        </a:rPr>
                        <a:t>原</a:t>
                      </a:r>
                      <a:r>
                        <a:rPr lang="zh-CN" sz="1200" b="1" kern="100" dirty="0">
                          <a:latin typeface="微软雅黑" pitchFamily="34" charset="-122"/>
                          <a:ea typeface="微软雅黑" pitchFamily="34" charset="-122"/>
                          <a:cs typeface="宋体"/>
                        </a:rPr>
                        <a:t>则</a:t>
                      </a:r>
                    </a:p>
                  </a:txBody>
                  <a:tcPr marL="65633" marR="65633" marT="0" marB="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D3DFEE"/>
                    </a:solidFill>
                  </a:tcPr>
                </a:tc>
                <a:tc>
                  <a:txBody>
                    <a:bodyPr/>
                    <a:lstStyle/>
                    <a:p>
                      <a:pPr algn="l">
                        <a:lnSpc>
                          <a:spcPct val="150000"/>
                        </a:lnSpc>
                        <a:spcAft>
                          <a:spcPts val="0"/>
                        </a:spcAft>
                      </a:pPr>
                      <a:r>
                        <a:rPr lang="zh-CN" altLang="zh-CN" sz="1100" b="0" kern="100" dirty="0" smtClean="0">
                          <a:solidFill>
                            <a:schemeClr val="tx1"/>
                          </a:solidFill>
                          <a:latin typeface="微软雅黑" pitchFamily="34" charset="-122"/>
                          <a:ea typeface="微软雅黑" pitchFamily="34" charset="-122"/>
                          <a:cs typeface="宋体"/>
                        </a:rPr>
                        <a:t>保证你的系统设计得尽可能的精简小巧。</a:t>
                      </a:r>
                    </a:p>
                  </a:txBody>
                  <a:tcPr marL="68580" marR="68580" marT="0" marB="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D3DFEE"/>
                    </a:solidFill>
                  </a:tcPr>
                </a:tc>
              </a:tr>
              <a:tr h="312833">
                <a:tc>
                  <a:txBody>
                    <a:bodyPr/>
                    <a:lstStyle/>
                    <a:p>
                      <a:pPr algn="ctr">
                        <a:lnSpc>
                          <a:spcPct val="150000"/>
                        </a:lnSpc>
                        <a:spcAft>
                          <a:spcPts val="0"/>
                        </a:spcAft>
                      </a:pPr>
                      <a:r>
                        <a:rPr lang="zh-CN" sz="1200" b="1" kern="100">
                          <a:latin typeface="微软雅黑" pitchFamily="34" charset="-122"/>
                          <a:ea typeface="微软雅黑" pitchFamily="34" charset="-122"/>
                          <a:cs typeface="宋体"/>
                        </a:rPr>
                        <a:t>最小公共化原则</a:t>
                      </a:r>
                    </a:p>
                  </a:txBody>
                  <a:tcPr marL="65633" marR="65633" marT="0" marB="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a:lnSpc>
                          <a:spcPct val="150000"/>
                        </a:lnSpc>
                        <a:spcAft>
                          <a:spcPts val="0"/>
                        </a:spcAft>
                      </a:pPr>
                      <a:r>
                        <a:rPr lang="zh-CN" altLang="zh-CN" sz="1100" b="0" kern="100" dirty="0" smtClean="0">
                          <a:solidFill>
                            <a:schemeClr val="tx1"/>
                          </a:solidFill>
                          <a:latin typeface="微软雅黑" pitchFamily="34" charset="-122"/>
                          <a:ea typeface="微软雅黑" pitchFamily="34" charset="-122"/>
                          <a:cs typeface="宋体"/>
                        </a:rPr>
                        <a:t>尽量减少那些多用户间公用的且被所有用户依赖的机制。</a:t>
                      </a:r>
                    </a:p>
                  </a:txBody>
                  <a:tcPr marL="68580" marR="68580" marT="0" marB="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r>
              <a:tr h="336416">
                <a:tc>
                  <a:txBody>
                    <a:bodyPr/>
                    <a:lstStyle/>
                    <a:p>
                      <a:pPr algn="ctr">
                        <a:lnSpc>
                          <a:spcPct val="150000"/>
                        </a:lnSpc>
                        <a:spcAft>
                          <a:spcPts val="0"/>
                        </a:spcAft>
                      </a:pPr>
                      <a:r>
                        <a:rPr lang="zh-CN" sz="1200" b="1" kern="100" dirty="0">
                          <a:latin typeface="微软雅黑" pitchFamily="34" charset="-122"/>
                          <a:ea typeface="微软雅黑" pitchFamily="34" charset="-122"/>
                          <a:cs typeface="宋体"/>
                        </a:rPr>
                        <a:t>完全仲裁原则</a:t>
                      </a:r>
                    </a:p>
                  </a:txBody>
                  <a:tcPr marL="65633" marR="65633" marT="0" marB="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D3DFEE"/>
                    </a:solidFill>
                  </a:tcPr>
                </a:tc>
                <a:tc>
                  <a:txBody>
                    <a:bodyPr/>
                    <a:lstStyle/>
                    <a:p>
                      <a:pPr algn="l">
                        <a:lnSpc>
                          <a:spcPct val="150000"/>
                        </a:lnSpc>
                        <a:spcAft>
                          <a:spcPts val="0"/>
                        </a:spcAft>
                      </a:pPr>
                      <a:r>
                        <a:rPr lang="zh-CN" altLang="zh-CN" sz="1100" b="0" kern="100" dirty="0" smtClean="0">
                          <a:solidFill>
                            <a:schemeClr val="tx1"/>
                          </a:solidFill>
                          <a:latin typeface="微软雅黑" pitchFamily="34" charset="-122"/>
                          <a:ea typeface="微软雅黑" pitchFamily="34" charset="-122"/>
                          <a:cs typeface="宋体"/>
                        </a:rPr>
                        <a:t>对于每个对象的每次访问都必须经过权限检查。</a:t>
                      </a:r>
                    </a:p>
                  </a:txBody>
                  <a:tcPr marL="68580" marR="68580" marT="0" marB="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D3DFEE"/>
                    </a:solidFill>
                  </a:tcPr>
                </a:tc>
              </a:tr>
              <a:tr h="362990">
                <a:tc>
                  <a:txBody>
                    <a:bodyPr/>
                    <a:lstStyle/>
                    <a:p>
                      <a:pPr algn="ctr">
                        <a:lnSpc>
                          <a:spcPct val="150000"/>
                        </a:lnSpc>
                        <a:spcAft>
                          <a:spcPts val="0"/>
                        </a:spcAft>
                      </a:pPr>
                      <a:r>
                        <a:rPr lang="zh-CN" sz="1200" b="1" kern="100">
                          <a:latin typeface="微软雅黑" pitchFamily="34" charset="-122"/>
                          <a:ea typeface="微软雅黑" pitchFamily="34" charset="-122"/>
                          <a:cs typeface="宋体"/>
                        </a:rPr>
                        <a:t>心理可承受原则</a:t>
                      </a:r>
                    </a:p>
                  </a:txBody>
                  <a:tcPr marL="65633" marR="65633" marT="0" marB="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a:lnSpc>
                          <a:spcPct val="150000"/>
                        </a:lnSpc>
                        <a:spcAft>
                          <a:spcPts val="0"/>
                        </a:spcAft>
                      </a:pPr>
                      <a:r>
                        <a:rPr lang="zh-CN" altLang="zh-CN" sz="1100" b="0" kern="100" dirty="0" smtClean="0">
                          <a:solidFill>
                            <a:schemeClr val="tx1"/>
                          </a:solidFill>
                          <a:latin typeface="微软雅黑" pitchFamily="34" charset="-122"/>
                          <a:ea typeface="微软雅黑" pitchFamily="34" charset="-122"/>
                          <a:cs typeface="宋体"/>
                        </a:rPr>
                        <a:t>人机交互界面必须设计得易于使用，以确保用户能够习惯性地正确地应用保护机制。</a:t>
                      </a:r>
                    </a:p>
                  </a:txBody>
                  <a:tcPr marL="68580" marR="68580" marT="0" marB="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r>
              <a:tr h="394933">
                <a:tc>
                  <a:txBody>
                    <a:bodyPr/>
                    <a:lstStyle/>
                    <a:p>
                      <a:pPr marL="0" algn="ctr" defTabSz="914400" rtl="0" eaLnBrk="1" latinLnBrk="0" hangingPunct="1">
                        <a:lnSpc>
                          <a:spcPct val="150000"/>
                        </a:lnSpc>
                        <a:spcAft>
                          <a:spcPts val="0"/>
                        </a:spcAft>
                      </a:pPr>
                      <a:r>
                        <a:rPr lang="zh-CN" altLang="en-US" sz="1200" b="1" kern="100" dirty="0" smtClean="0">
                          <a:solidFill>
                            <a:schemeClr val="tx1"/>
                          </a:solidFill>
                          <a:latin typeface="微软雅黑" pitchFamily="34" charset="-122"/>
                          <a:ea typeface="微软雅黑" pitchFamily="34" charset="-122"/>
                          <a:cs typeface="宋体"/>
                        </a:rPr>
                        <a:t>纵深防御原则</a:t>
                      </a:r>
                      <a:endParaRPr lang="zh-CN" sz="1200" b="1" kern="100" dirty="0">
                        <a:solidFill>
                          <a:schemeClr val="tx1"/>
                        </a:solidFill>
                        <a:latin typeface="微软雅黑" pitchFamily="34" charset="-122"/>
                        <a:ea typeface="微软雅黑" pitchFamily="34" charset="-122"/>
                        <a:cs typeface="宋体"/>
                      </a:endParaRPr>
                    </a:p>
                  </a:txBody>
                  <a:tcPr marL="65633" marR="65633" marT="0" marB="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accent6">
                        <a:lumMod val="60000"/>
                        <a:lumOff val="40000"/>
                      </a:schemeClr>
                    </a:solidFill>
                  </a:tcPr>
                </a:tc>
                <a:tc>
                  <a:txBody>
                    <a:bodyPr/>
                    <a:lstStyle/>
                    <a:p>
                      <a:pPr marL="0" algn="l" defTabSz="914400" rtl="0" eaLnBrk="1" latinLnBrk="0" hangingPunct="1">
                        <a:lnSpc>
                          <a:spcPct val="150000"/>
                        </a:lnSpc>
                        <a:spcAft>
                          <a:spcPts val="0"/>
                        </a:spcAft>
                      </a:pPr>
                      <a:r>
                        <a:rPr lang="zh-CN" altLang="zh-CN" sz="1100" b="0" kern="100" dirty="0" smtClean="0">
                          <a:solidFill>
                            <a:schemeClr val="tx1"/>
                          </a:solidFill>
                          <a:latin typeface="微软雅黑" pitchFamily="34" charset="-122"/>
                          <a:ea typeface="微软雅黑" pitchFamily="34" charset="-122"/>
                          <a:cs typeface="宋体"/>
                        </a:rPr>
                        <a:t>不能只依赖单一安全机制，应建立多重安全机制</a:t>
                      </a:r>
                      <a:r>
                        <a:rPr lang="zh-CN" altLang="en-US" sz="1100" b="0" kern="100" dirty="0" smtClean="0">
                          <a:solidFill>
                            <a:schemeClr val="tx1"/>
                          </a:solidFill>
                          <a:latin typeface="微软雅黑" pitchFamily="34" charset="-122"/>
                          <a:ea typeface="微软雅黑" pitchFamily="34" charset="-122"/>
                          <a:cs typeface="宋体"/>
                        </a:rPr>
                        <a:t>。</a:t>
                      </a:r>
                      <a:endParaRPr lang="zh-CN" sz="1100" b="0" kern="100" dirty="0">
                        <a:solidFill>
                          <a:schemeClr val="tx1"/>
                        </a:solidFill>
                        <a:latin typeface="微软雅黑" pitchFamily="34" charset="-122"/>
                        <a:ea typeface="微软雅黑" pitchFamily="34" charset="-122"/>
                        <a:cs typeface="宋体"/>
                      </a:endParaRPr>
                    </a:p>
                  </a:txBody>
                  <a:tcPr marL="65633" marR="65633" marT="0" marB="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accent6">
                        <a:lumMod val="60000"/>
                        <a:lumOff val="40000"/>
                      </a:schemeClr>
                    </a:solidFill>
                  </a:tcPr>
                </a:tc>
              </a:tr>
            </a:tbl>
          </a:graphicData>
        </a:graphic>
      </p:graphicFrame>
      <p:sp>
        <p:nvSpPr>
          <p:cNvPr id="9" name="矩形 8"/>
          <p:cNvSpPr/>
          <p:nvPr/>
        </p:nvSpPr>
        <p:spPr>
          <a:xfrm>
            <a:off x="683568" y="980728"/>
            <a:ext cx="7848872" cy="830997"/>
          </a:xfrm>
          <a:prstGeom prst="rect">
            <a:avLst/>
          </a:prstGeom>
        </p:spPr>
        <p:txBody>
          <a:bodyPr wrap="square">
            <a:spAutoFit/>
          </a:bodyPr>
          <a:lstStyle/>
          <a:p>
            <a:pPr algn="l"/>
            <a:r>
              <a:rPr lang="zh-CN" altLang="zh-CN" sz="1600" dirty="0" smtClean="0">
                <a:solidFill>
                  <a:srgbClr val="FF0000"/>
                </a:solidFill>
                <a:latin typeface="微软雅黑" pitchFamily="34" charset="-122"/>
                <a:ea typeface="微软雅黑" pitchFamily="34" charset="-122"/>
              </a:rPr>
              <a:t>安全设计原则</a:t>
            </a:r>
            <a:r>
              <a:rPr lang="zh-CN" altLang="en-US" sz="1600" dirty="0" smtClean="0">
                <a:latin typeface="微软雅黑" pitchFamily="34" charset="-122"/>
                <a:ea typeface="微软雅黑" pitchFamily="34" charset="-122"/>
              </a:rPr>
              <a:t>，</a:t>
            </a:r>
            <a:r>
              <a:rPr lang="zh-CN" altLang="zh-CN" sz="1600" dirty="0" smtClean="0">
                <a:latin typeface="微软雅黑" pitchFamily="34" charset="-122"/>
                <a:ea typeface="微软雅黑" pitchFamily="34" charset="-122"/>
              </a:rPr>
              <a:t>是指那些在安全业界实践中已证明是成功的抽象概念的集合，设计师可以运用这些基本的设计准则来进行与软件语言、软件平台无关的架构级系统设计，保护整个计算机系统避免从意外的编程错误到恶意入侵在内的各种安全故障。</a:t>
            </a:r>
            <a:endParaRPr lang="zh-CN" altLang="en-US" sz="16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3"/>
          <p:cNvSpPr>
            <a:spLocks noGrp="1" noChangeArrowheads="1"/>
          </p:cNvSpPr>
          <p:nvPr>
            <p:ph type="title"/>
          </p:nvPr>
        </p:nvSpPr>
        <p:spPr>
          <a:xfrm>
            <a:off x="653244" y="430893"/>
            <a:ext cx="6913139" cy="870857"/>
          </a:xfrm>
        </p:spPr>
        <p:txBody>
          <a:bodyPr/>
          <a:lstStyle/>
          <a:p>
            <a:pPr eaLnBrk="1" hangingPunct="1"/>
            <a:r>
              <a:rPr lang="zh-CN" altLang="en-US" sz="3600" b="1" dirty="0" smtClean="0"/>
              <a:t>目录</a:t>
            </a:r>
          </a:p>
        </p:txBody>
      </p:sp>
      <p:sp>
        <p:nvSpPr>
          <p:cNvPr id="56323" name="Rectangle 25"/>
          <p:cNvSpPr>
            <a:spLocks noGrp="1" noChangeArrowheads="1"/>
          </p:cNvSpPr>
          <p:nvPr>
            <p:ph type="body" idx="1"/>
          </p:nvPr>
        </p:nvSpPr>
        <p:spPr>
          <a:xfrm>
            <a:off x="654012" y="1124744"/>
            <a:ext cx="8022444" cy="5015408"/>
          </a:xfrm>
        </p:spPr>
        <p:txBody>
          <a:bodyPr/>
          <a:lstStyle/>
          <a:p>
            <a:pPr eaLnBrk="1" hangingPunct="1">
              <a:buNone/>
              <a:defRPr/>
            </a:pPr>
            <a:r>
              <a:rPr lang="zh-CN" altLang="zh-CN" sz="2600" dirty="0" smtClean="0">
                <a:solidFill>
                  <a:srgbClr val="990000"/>
                </a:solidFill>
              </a:rPr>
              <a:t>开放设计原则</a:t>
            </a:r>
            <a:r>
              <a:rPr lang="zh-CN" altLang="en-US" sz="2000" dirty="0" smtClean="0">
                <a:solidFill>
                  <a:srgbClr val="990000"/>
                </a:solidFill>
              </a:rPr>
              <a:t>（</a:t>
            </a:r>
            <a:r>
              <a:rPr lang="en-US" altLang="zh-CN" sz="2000" dirty="0" smtClean="0">
                <a:solidFill>
                  <a:srgbClr val="990000"/>
                </a:solidFill>
              </a:rPr>
              <a:t>Open Design</a:t>
            </a:r>
            <a:r>
              <a:rPr lang="zh-CN" altLang="en-US" sz="2000" dirty="0" smtClean="0">
                <a:solidFill>
                  <a:srgbClr val="990000"/>
                </a:solidFill>
              </a:rPr>
              <a:t>）</a:t>
            </a:r>
          </a:p>
          <a:p>
            <a:pPr eaLnBrk="1" hangingPunct="1">
              <a:buNone/>
              <a:defRPr/>
            </a:pPr>
            <a:r>
              <a:rPr lang="zh-CN" altLang="en-US" sz="2600" dirty="0" smtClean="0">
                <a:solidFill>
                  <a:schemeClr val="bg1">
                    <a:lumMod val="50000"/>
                  </a:schemeClr>
                </a:solidFill>
              </a:rPr>
              <a:t>失败安全缺省原则</a:t>
            </a:r>
            <a:r>
              <a:rPr lang="zh-CN" altLang="zh-CN" sz="2000" dirty="0" smtClean="0">
                <a:solidFill>
                  <a:schemeClr val="bg1">
                    <a:lumMod val="50000"/>
                  </a:schemeClr>
                </a:solidFill>
              </a:rPr>
              <a:t>（</a:t>
            </a:r>
            <a:r>
              <a:rPr lang="en-US" altLang="zh-CN" sz="2000" dirty="0" smtClean="0">
                <a:solidFill>
                  <a:schemeClr val="bg1">
                    <a:lumMod val="50000"/>
                  </a:schemeClr>
                </a:solidFill>
              </a:rPr>
              <a:t>Fail-safe defaults</a:t>
            </a:r>
            <a:r>
              <a:rPr lang="zh-CN" altLang="zh-CN" sz="2000" dirty="0" smtClean="0">
                <a:solidFill>
                  <a:schemeClr val="bg1">
                    <a:lumMod val="50000"/>
                  </a:schemeClr>
                </a:solidFill>
              </a:rPr>
              <a:t>）</a:t>
            </a:r>
            <a:endParaRPr lang="zh-CN" altLang="en-US" sz="2000" dirty="0" smtClean="0">
              <a:solidFill>
                <a:schemeClr val="bg1">
                  <a:lumMod val="50000"/>
                </a:schemeClr>
              </a:solidFill>
            </a:endParaRPr>
          </a:p>
          <a:p>
            <a:pPr eaLnBrk="1" hangingPunct="1">
              <a:buNone/>
              <a:defRPr/>
            </a:pPr>
            <a:r>
              <a:rPr lang="zh-CN" altLang="en-US" sz="2600" dirty="0" smtClean="0">
                <a:solidFill>
                  <a:schemeClr val="bg1">
                    <a:lumMod val="50000"/>
                  </a:schemeClr>
                </a:solidFill>
              </a:rPr>
              <a:t>权限</a:t>
            </a:r>
            <a:r>
              <a:rPr lang="zh-CN" altLang="zh-CN" sz="2600" dirty="0" smtClean="0">
                <a:solidFill>
                  <a:schemeClr val="bg1">
                    <a:lumMod val="50000"/>
                  </a:schemeClr>
                </a:solidFill>
              </a:rPr>
              <a:t>分离原则</a:t>
            </a:r>
            <a:r>
              <a:rPr lang="zh-CN" altLang="zh-CN" sz="2000" dirty="0" smtClean="0">
                <a:solidFill>
                  <a:schemeClr val="bg1">
                    <a:lumMod val="50000"/>
                  </a:schemeClr>
                </a:solidFill>
              </a:rPr>
              <a:t>（</a:t>
            </a:r>
            <a:r>
              <a:rPr lang="en-US" altLang="zh-CN" sz="2000" dirty="0" smtClean="0">
                <a:solidFill>
                  <a:schemeClr val="bg1">
                    <a:lumMod val="50000"/>
                  </a:schemeClr>
                </a:solidFill>
              </a:rPr>
              <a:t>Separation of Privilege</a:t>
            </a:r>
            <a:r>
              <a:rPr lang="zh-CN" altLang="zh-CN" sz="2000" dirty="0" smtClean="0">
                <a:solidFill>
                  <a:schemeClr val="bg1">
                    <a:lumMod val="50000"/>
                  </a:schemeClr>
                </a:solidFill>
              </a:rPr>
              <a:t>）</a:t>
            </a:r>
            <a:endParaRPr lang="zh-CN" altLang="en-US" sz="2000" dirty="0" smtClean="0">
              <a:solidFill>
                <a:schemeClr val="bg1">
                  <a:lumMod val="50000"/>
                </a:schemeClr>
              </a:solidFill>
            </a:endParaRPr>
          </a:p>
          <a:p>
            <a:pPr eaLnBrk="1" hangingPunct="1">
              <a:buNone/>
              <a:defRPr/>
            </a:pPr>
            <a:r>
              <a:rPr lang="zh-CN" altLang="en-US" sz="2600" dirty="0" smtClean="0">
                <a:solidFill>
                  <a:schemeClr val="bg1">
                    <a:lumMod val="50000"/>
                  </a:schemeClr>
                </a:solidFill>
              </a:rPr>
              <a:t>最小特权原则</a:t>
            </a:r>
            <a:r>
              <a:rPr lang="zh-CN" altLang="zh-CN" sz="2000" dirty="0" smtClean="0">
                <a:solidFill>
                  <a:schemeClr val="bg1">
                    <a:lumMod val="50000"/>
                  </a:schemeClr>
                </a:solidFill>
              </a:rPr>
              <a:t>（</a:t>
            </a:r>
            <a:r>
              <a:rPr lang="en-US" altLang="zh-CN" sz="2000" dirty="0" smtClean="0">
                <a:solidFill>
                  <a:schemeClr val="bg1">
                    <a:lumMod val="50000"/>
                  </a:schemeClr>
                </a:solidFill>
              </a:rPr>
              <a:t>Least Privilege</a:t>
            </a:r>
            <a:r>
              <a:rPr lang="zh-CN" altLang="zh-CN" sz="2000" dirty="0" smtClean="0">
                <a:solidFill>
                  <a:schemeClr val="bg1">
                    <a:lumMod val="50000"/>
                  </a:schemeClr>
                </a:solidFill>
              </a:rPr>
              <a:t>）</a:t>
            </a:r>
            <a:endParaRPr lang="zh-CN" altLang="en-US" sz="2000" dirty="0" smtClean="0">
              <a:solidFill>
                <a:schemeClr val="bg1">
                  <a:lumMod val="50000"/>
                </a:schemeClr>
              </a:solidFill>
            </a:endParaRPr>
          </a:p>
          <a:p>
            <a:pPr eaLnBrk="1" hangingPunct="1">
              <a:buNone/>
              <a:defRPr/>
            </a:pPr>
            <a:r>
              <a:rPr lang="zh-CN" altLang="en-US" sz="2600" dirty="0" smtClean="0">
                <a:solidFill>
                  <a:schemeClr val="bg1">
                    <a:lumMod val="50000"/>
                  </a:schemeClr>
                </a:solidFill>
              </a:rPr>
              <a:t>经济适用</a:t>
            </a:r>
            <a:r>
              <a:rPr lang="zh-CN" altLang="zh-CN" sz="2600" dirty="0" smtClean="0">
                <a:solidFill>
                  <a:schemeClr val="bg1">
                    <a:lumMod val="50000"/>
                  </a:schemeClr>
                </a:solidFill>
              </a:rPr>
              <a:t>原则</a:t>
            </a:r>
            <a:r>
              <a:rPr lang="zh-CN" altLang="zh-CN" sz="2000" dirty="0" smtClean="0">
                <a:solidFill>
                  <a:schemeClr val="bg1">
                    <a:lumMod val="50000"/>
                  </a:schemeClr>
                </a:solidFill>
              </a:rPr>
              <a:t>（</a:t>
            </a:r>
            <a:r>
              <a:rPr lang="en-US" altLang="zh-CN" sz="2000" dirty="0" smtClean="0">
                <a:solidFill>
                  <a:schemeClr val="bg1">
                    <a:lumMod val="50000"/>
                  </a:schemeClr>
                </a:solidFill>
              </a:rPr>
              <a:t>Economy of Mechanism</a:t>
            </a:r>
            <a:r>
              <a:rPr lang="zh-CN" altLang="zh-CN" sz="2000" dirty="0" smtClean="0">
                <a:solidFill>
                  <a:schemeClr val="bg1">
                    <a:lumMod val="50000"/>
                  </a:schemeClr>
                </a:solidFill>
              </a:rPr>
              <a:t>）</a:t>
            </a:r>
            <a:endParaRPr lang="zh-CN" altLang="en-US" sz="2000" dirty="0" smtClean="0">
              <a:solidFill>
                <a:schemeClr val="bg1">
                  <a:lumMod val="50000"/>
                </a:schemeClr>
              </a:solidFill>
            </a:endParaRPr>
          </a:p>
          <a:p>
            <a:pPr eaLnBrk="1" hangingPunct="1">
              <a:buNone/>
              <a:defRPr/>
            </a:pPr>
            <a:r>
              <a:rPr lang="zh-CN" altLang="zh-CN" sz="2600" dirty="0" smtClean="0">
                <a:solidFill>
                  <a:schemeClr val="bg1">
                    <a:lumMod val="50000"/>
                  </a:schemeClr>
                </a:solidFill>
              </a:rPr>
              <a:t>最小公共化原则</a:t>
            </a:r>
            <a:r>
              <a:rPr lang="zh-CN" altLang="zh-CN" sz="2000" dirty="0" smtClean="0">
                <a:solidFill>
                  <a:schemeClr val="bg1">
                    <a:lumMod val="50000"/>
                  </a:schemeClr>
                </a:solidFill>
              </a:rPr>
              <a:t>（</a:t>
            </a:r>
            <a:r>
              <a:rPr lang="en-US" altLang="zh-CN" sz="2000" dirty="0" smtClean="0">
                <a:solidFill>
                  <a:schemeClr val="bg1">
                    <a:lumMod val="50000"/>
                  </a:schemeClr>
                </a:solidFill>
              </a:rPr>
              <a:t>Least Common Mechanism</a:t>
            </a:r>
            <a:r>
              <a:rPr lang="zh-CN" altLang="zh-CN" sz="2000" dirty="0" smtClean="0">
                <a:solidFill>
                  <a:schemeClr val="bg1">
                    <a:lumMod val="50000"/>
                  </a:schemeClr>
                </a:solidFill>
              </a:rPr>
              <a:t>）</a:t>
            </a:r>
            <a:endParaRPr lang="zh-CN" altLang="en-US" sz="2000" dirty="0" smtClean="0">
              <a:solidFill>
                <a:schemeClr val="bg1">
                  <a:lumMod val="50000"/>
                </a:schemeClr>
              </a:solidFill>
            </a:endParaRPr>
          </a:p>
          <a:p>
            <a:pPr eaLnBrk="1" hangingPunct="1">
              <a:buNone/>
              <a:defRPr/>
            </a:pPr>
            <a:r>
              <a:rPr lang="zh-CN" altLang="en-US" sz="2600" dirty="0" smtClean="0">
                <a:solidFill>
                  <a:schemeClr val="bg1">
                    <a:lumMod val="50000"/>
                  </a:schemeClr>
                </a:solidFill>
              </a:rPr>
              <a:t>完全仲裁原则</a:t>
            </a:r>
            <a:r>
              <a:rPr lang="zh-CN" altLang="zh-CN" sz="2000" dirty="0" smtClean="0">
                <a:solidFill>
                  <a:schemeClr val="bg1">
                    <a:lumMod val="50000"/>
                  </a:schemeClr>
                </a:solidFill>
              </a:rPr>
              <a:t>（</a:t>
            </a:r>
            <a:r>
              <a:rPr lang="en-US" altLang="zh-CN" sz="2000" dirty="0" smtClean="0">
                <a:solidFill>
                  <a:schemeClr val="bg1">
                    <a:lumMod val="50000"/>
                  </a:schemeClr>
                </a:solidFill>
              </a:rPr>
              <a:t>Complete Mediation</a:t>
            </a:r>
            <a:r>
              <a:rPr lang="zh-CN" altLang="zh-CN" sz="2000" dirty="0" smtClean="0">
                <a:solidFill>
                  <a:schemeClr val="bg1">
                    <a:lumMod val="50000"/>
                  </a:schemeClr>
                </a:solidFill>
              </a:rPr>
              <a:t>）</a:t>
            </a:r>
            <a:endParaRPr lang="zh-CN" altLang="en-US" sz="2000" dirty="0" smtClean="0">
              <a:solidFill>
                <a:schemeClr val="bg1">
                  <a:lumMod val="50000"/>
                </a:schemeClr>
              </a:solidFill>
            </a:endParaRPr>
          </a:p>
          <a:p>
            <a:pPr eaLnBrk="1" hangingPunct="1">
              <a:buNone/>
              <a:defRPr/>
            </a:pPr>
            <a:r>
              <a:rPr lang="zh-CN" altLang="en-US" sz="2600" dirty="0" smtClean="0">
                <a:solidFill>
                  <a:schemeClr val="bg1">
                    <a:lumMod val="50000"/>
                  </a:schemeClr>
                </a:solidFill>
              </a:rPr>
              <a:t>心理可承受</a:t>
            </a:r>
            <a:r>
              <a:rPr lang="zh-CN" altLang="zh-CN" sz="2600" dirty="0" smtClean="0">
                <a:solidFill>
                  <a:schemeClr val="bg1">
                    <a:lumMod val="50000"/>
                  </a:schemeClr>
                </a:solidFill>
              </a:rPr>
              <a:t>原则</a:t>
            </a:r>
            <a:r>
              <a:rPr lang="zh-CN" altLang="zh-CN" sz="2000" dirty="0" smtClean="0">
                <a:solidFill>
                  <a:schemeClr val="bg1">
                    <a:lumMod val="50000"/>
                  </a:schemeClr>
                </a:solidFill>
              </a:rPr>
              <a:t>（</a:t>
            </a:r>
            <a:r>
              <a:rPr lang="en-US" altLang="zh-CN" sz="2000" dirty="0" smtClean="0">
                <a:solidFill>
                  <a:schemeClr val="bg1">
                    <a:lumMod val="50000"/>
                  </a:schemeClr>
                </a:solidFill>
              </a:rPr>
              <a:t>Psychological Acceptability</a:t>
            </a:r>
            <a:r>
              <a:rPr lang="zh-CN" altLang="zh-CN" sz="2000" dirty="0" smtClean="0">
                <a:solidFill>
                  <a:schemeClr val="bg1">
                    <a:lumMod val="50000"/>
                  </a:schemeClr>
                </a:solidFill>
              </a:rPr>
              <a:t>）</a:t>
            </a:r>
            <a:endParaRPr lang="en-US" altLang="zh-CN" sz="2000" dirty="0" smtClean="0">
              <a:solidFill>
                <a:schemeClr val="bg1">
                  <a:lumMod val="50000"/>
                </a:schemeClr>
              </a:solidFill>
            </a:endParaRPr>
          </a:p>
          <a:p>
            <a:pPr eaLnBrk="1" hangingPunct="1">
              <a:buNone/>
              <a:defRPr/>
            </a:pPr>
            <a:r>
              <a:rPr lang="zh-CN" altLang="en-US" sz="2600" dirty="0" smtClean="0">
                <a:solidFill>
                  <a:schemeClr val="bg1">
                    <a:lumMod val="50000"/>
                  </a:schemeClr>
                </a:solidFill>
              </a:rPr>
              <a:t>纵深防御原则</a:t>
            </a:r>
            <a:r>
              <a:rPr lang="zh-CN" altLang="zh-CN" sz="2000" dirty="0" smtClean="0">
                <a:solidFill>
                  <a:schemeClr val="bg1">
                    <a:lumMod val="50000"/>
                  </a:schemeClr>
                </a:solidFill>
              </a:rPr>
              <a:t>（</a:t>
            </a:r>
            <a:r>
              <a:rPr lang="en-US" altLang="zh-CN" sz="2000" dirty="0" smtClean="0">
                <a:solidFill>
                  <a:schemeClr val="bg1">
                    <a:lumMod val="50000"/>
                  </a:schemeClr>
                </a:solidFill>
              </a:rPr>
              <a:t>Defense in Depth</a:t>
            </a:r>
            <a:r>
              <a:rPr lang="zh-CN" altLang="zh-CN" sz="2000" dirty="0" smtClean="0">
                <a:solidFill>
                  <a:schemeClr val="bg1">
                    <a:lumMod val="50000"/>
                  </a:schemeClr>
                </a:solidFill>
              </a:rPr>
              <a:t>）</a:t>
            </a:r>
            <a:endParaRPr lang="zh-CN" altLang="en-US" sz="2000" dirty="0" smtClean="0">
              <a:solidFill>
                <a:schemeClr val="bg1">
                  <a:lumMod val="50000"/>
                </a:schemeClr>
              </a:solidFill>
            </a:endParaRPr>
          </a:p>
          <a:p>
            <a:pPr eaLnBrk="1" hangingPunct="1">
              <a:buNone/>
              <a:defRPr/>
            </a:pPr>
            <a:endParaRPr lang="zh-CN" altLang="en-US" sz="2600" dirty="0" smtClean="0">
              <a:solidFill>
                <a:schemeClr val="bg1">
                  <a:lumMod val="50000"/>
                </a:schemeClr>
              </a:solidFill>
            </a:endParaRPr>
          </a:p>
        </p:txBody>
      </p:sp>
      <p:sp>
        <p:nvSpPr>
          <p:cNvPr id="4" name="Date Placeholder 3"/>
          <p:cNvSpPr>
            <a:spLocks noGrp="1"/>
          </p:cNvSpPr>
          <p:nvPr>
            <p:ph type="dt" sz="quarter" idx="10"/>
          </p:nvPr>
        </p:nvSpPr>
        <p:spPr>
          <a:xfrm>
            <a:off x="6228185" y="6356176"/>
            <a:ext cx="792088" cy="457200"/>
          </a:xfrm>
        </p:spPr>
        <p:txBody>
          <a:bodyPr/>
          <a:lstStyle/>
          <a:p>
            <a:pPr defTabSz="770700">
              <a:defRPr/>
            </a:pPr>
            <a:endParaRPr lang="de-DE" dirty="0">
              <a:latin typeface="+mn-ea"/>
              <a:ea typeface="+mn-ea"/>
            </a:endParaRPr>
          </a:p>
          <a:p>
            <a:pPr defTabSz="770700">
              <a:defRPr/>
            </a:pPr>
            <a:r>
              <a:rPr lang="de-DE" dirty="0">
                <a:latin typeface="+mn-ea"/>
                <a:ea typeface="+mn-ea"/>
              </a:rPr>
              <a:t>Page </a:t>
            </a:r>
            <a:fld id="{FE8DEC27-93A7-4616-B4EE-6BDDCC5B09A0}" type="slidenum">
              <a:rPr lang="de-DE">
                <a:latin typeface="+mn-ea"/>
                <a:ea typeface="+mn-ea"/>
              </a:rPr>
              <a:pPr defTabSz="770700">
                <a:defRPr/>
              </a:pPr>
              <a:t>9</a:t>
            </a:fld>
            <a:endParaRPr lang="en-GB" dirty="0">
              <a:latin typeface="+mn-ea"/>
              <a:ea typeface="+mn-ea"/>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ctr" anchorCtr="0" compatLnSpc="1">
        <a:prstTxWarp prst="textNoShape">
          <a:avLst/>
        </a:prstTxWarp>
        <a:spAutoFit/>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ctr" anchorCtr="0" compatLnSpc="1">
        <a:prstTxWarp prst="textNoShape">
          <a:avLst/>
        </a:prstTxWarp>
        <a:spAutoFit/>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自定义设计方案">
  <a:themeElements>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ctr" anchorCtr="0" compatLnSpc="1">
        <a:prstTxWarp prst="textNoShape">
          <a:avLst/>
        </a:prstTxWarp>
        <a:spAutoFit/>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ctr" anchorCtr="0" compatLnSpc="1">
        <a:prstTxWarp prst="textNoShape">
          <a:avLst/>
        </a:prstTxWarp>
        <a:spAutoFit/>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FrutigerNext LT Regular" pitchFamily="34" charset="0"/>
            <a:ea typeface="ＭＳ Ｐゴシック" pitchFamily="34" charset="-128"/>
          </a:defRPr>
        </a:defPPr>
      </a:lstStyle>
    </a:lnDef>
  </a:objectDefaults>
  <a:extraClrSchemeLst>
    <a:extraClrScheme>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沉稳">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a:solidFill>
            <a:schemeClr val="tx1"/>
          </a:solidFill>
          <a:prstDash val="lgDash"/>
        </a:ln>
        <a:effectLst/>
        <a:extLst>
          <a:ext uri="{909E8E84-426E-40DD-AFC4-6F175D3DCCD1}">
            <a14:hiddenFill xmlns:r="http://schemas.openxmlformats.org/officeDocument/2006/relationships" xmlns:p="http://schemas.openxmlformats.org/presentationml/2006/main" xmlns="" xmlns:a14="http://schemas.microsoft.com/office/drawing/2010/main">
              <a:solidFill>
                <a:schemeClr val="accent1"/>
              </a:solidFill>
            </a14:hiddenFill>
          </a:ext>
          <a:ext uri="{91240B29-F687-4F45-9708-019B960494DF}">
            <a14:hiddenLine xmlns:r="http://schemas.openxmlformats.org/officeDocument/2006/relationships" xmlns:p="http://schemas.openxmlformats.org/presentationml/2006/main"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r="http://schemas.openxmlformats.org/officeDocument/2006/relationships" xmlns:p="http://schemas.openxmlformats.org/presentationml/2006/main"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a:buClr>
            <a:srgbClr val="CC9900"/>
          </a:buClr>
          <a:buFont typeface="Wingdings" pitchFamily="2" charset="2"/>
          <a:buChar char="n"/>
          <a:defRPr smtClean="0">
            <a:solidFill>
              <a:srgbClr val="000000"/>
            </a:solidFill>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ctr" anchorCtr="0" compatLnSpc="1">
        <a:prstTxWarp prst="textNoShape">
          <a:avLst/>
        </a:prstTxWarp>
        <a:spAutoFit/>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FrutigerNext LT Regular" pitchFamily="34" charset="0"/>
            <a:ea typeface="ＭＳ Ｐゴシック" pitchFamily="34" charset="-128"/>
          </a:defRPr>
        </a:defPPr>
      </a:lstStyle>
    </a:lnDef>
    <a:txDef>
      <a:spPr>
        <a:noFill/>
      </a:spPr>
      <a:bodyPr wrap="none" rtlCol="0">
        <a:spAutoFit/>
      </a:bodyPr>
      <a:lstStyle>
        <a:defPPr algn="l">
          <a:defRPr b="0">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ctr" anchorCtr="0" compatLnSpc="1">
        <a:prstTxWarp prst="textNoShape">
          <a:avLst/>
        </a:prstTxWarp>
        <a:spAutoFit/>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ctr" anchorCtr="0" compatLnSpc="1">
        <a:prstTxWarp prst="textNoShape">
          <a:avLst/>
        </a:prstTxWarp>
        <a:spAutoFit/>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FrutigerNext LT Regular" pitchFamily="34" charset="0"/>
            <a:ea typeface="ＭＳ Ｐゴシック" pitchFamily="34" charset="-128"/>
          </a:defRPr>
        </a:defPPr>
      </a:lstStyle>
    </a:lnDef>
    <a:txDef>
      <a:spPr>
        <a:noFill/>
      </a:spPr>
      <a:bodyPr wrap="none" rtlCol="0">
        <a:spAutoFit/>
      </a:bodyPr>
      <a:lstStyle>
        <a:defPPr algn="l">
          <a:defRPr b="0">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通用类培训胶片中文模板060828">
  <a:themeElements>
    <a:clrScheme name="通用类培训胶片中文模板060828 2">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fontScheme name="通用类培训胶片中文模板060828">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800" b="0"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800" b="0"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通用类培训胶片中文模板060828 1">
        <a:dk1>
          <a:srgbClr val="000000"/>
        </a:dk1>
        <a:lt1>
          <a:srgbClr val="FFFFFF"/>
        </a:lt1>
        <a:dk2>
          <a:srgbClr val="990000"/>
        </a:dk2>
        <a:lt2>
          <a:srgbClr val="CCCCCC"/>
        </a:lt2>
        <a:accent1>
          <a:srgbClr val="FFCC66"/>
        </a:accent1>
        <a:accent2>
          <a:srgbClr val="990000"/>
        </a:accent2>
        <a:accent3>
          <a:srgbClr val="FFFFFF"/>
        </a:accent3>
        <a:accent4>
          <a:srgbClr val="000000"/>
        </a:accent4>
        <a:accent5>
          <a:srgbClr val="FFE2B8"/>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通用类培训胶片中文模板060828 2">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通用类培训胶片中文模板060828 3">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通用类培训胶片中文模板060828 4">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通用类培训胶片中文模板060828 5">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88921</TotalTime>
  <Words>7951</Words>
  <Application>Microsoft Office PowerPoint</Application>
  <PresentationFormat>全屏显示(4:3)</PresentationFormat>
  <Paragraphs>548</Paragraphs>
  <Slides>51</Slides>
  <Notes>46</Notes>
  <HiddenSlides>0</HiddenSlides>
  <MMClips>0</MMClips>
  <ScaleCrop>false</ScaleCrop>
  <HeadingPairs>
    <vt:vector size="4" baseType="variant">
      <vt:variant>
        <vt:lpstr>主题</vt:lpstr>
      </vt:variant>
      <vt:variant>
        <vt:i4>5</vt:i4>
      </vt:variant>
      <vt:variant>
        <vt:lpstr>幻灯片标题</vt:lpstr>
      </vt:variant>
      <vt:variant>
        <vt:i4>51</vt:i4>
      </vt:variant>
    </vt:vector>
  </HeadingPairs>
  <TitlesOfParts>
    <vt:vector size="56" baseType="lpstr">
      <vt:lpstr>default</vt:lpstr>
      <vt:lpstr>1_自定义设计方案</vt:lpstr>
      <vt:lpstr>1_default</vt:lpstr>
      <vt:lpstr>2_default</vt:lpstr>
      <vt:lpstr>通用类培训胶片中文模板060828</vt:lpstr>
      <vt:lpstr>安全设计原则培训             V1.4 </vt:lpstr>
      <vt:lpstr>修订记录</vt:lpstr>
      <vt:lpstr>学习目标</vt:lpstr>
      <vt:lpstr>幻灯片 4</vt:lpstr>
      <vt:lpstr>信息安全经典三要素</vt:lpstr>
      <vt:lpstr>目录</vt:lpstr>
      <vt:lpstr>安全设计的八大经典原则及其它</vt:lpstr>
      <vt:lpstr>安全设计经典原则简介</vt:lpstr>
      <vt:lpstr>目录</vt:lpstr>
      <vt:lpstr> Windows VS Linux</vt:lpstr>
      <vt:lpstr>1、开放设计原则介绍</vt:lpstr>
      <vt:lpstr>幻灯片 12</vt:lpstr>
      <vt:lpstr>幻灯片 13</vt:lpstr>
      <vt:lpstr>目录</vt:lpstr>
      <vt:lpstr>2、失败安全缺省原则</vt:lpstr>
      <vt:lpstr>幻灯片 16</vt:lpstr>
      <vt:lpstr>幻灯片 17</vt:lpstr>
      <vt:lpstr>目录</vt:lpstr>
      <vt:lpstr>3、权限分离原则介绍</vt:lpstr>
      <vt:lpstr>幻灯片 20</vt:lpstr>
      <vt:lpstr>幻灯片 21</vt:lpstr>
      <vt:lpstr>目录</vt:lpstr>
      <vt:lpstr>4、最小特权原则介绍</vt:lpstr>
      <vt:lpstr>幻灯片 24</vt:lpstr>
      <vt:lpstr>幻灯片 25</vt:lpstr>
      <vt:lpstr>目录</vt:lpstr>
      <vt:lpstr>5、经济适用原则介绍</vt:lpstr>
      <vt:lpstr>经济适用： 简单、精巧、组件化</vt:lpstr>
      <vt:lpstr>幻灯片 29</vt:lpstr>
      <vt:lpstr>幻灯片 30</vt:lpstr>
      <vt:lpstr>目录</vt:lpstr>
      <vt:lpstr>6、最小公共化原则介绍</vt:lpstr>
      <vt:lpstr>幻灯片 33</vt:lpstr>
      <vt:lpstr>幻灯片 34</vt:lpstr>
      <vt:lpstr>幻灯片 35</vt:lpstr>
      <vt:lpstr>目录</vt:lpstr>
      <vt:lpstr>7、完全仲裁原则介绍</vt:lpstr>
      <vt:lpstr>幻灯片 38</vt:lpstr>
      <vt:lpstr>幻灯片 39</vt:lpstr>
      <vt:lpstr>目录</vt:lpstr>
      <vt:lpstr>8、心理可承受原则介绍</vt:lpstr>
      <vt:lpstr>幻灯片 42</vt:lpstr>
      <vt:lpstr>幻灯片 43</vt:lpstr>
      <vt:lpstr>幻灯片 44</vt:lpstr>
      <vt:lpstr>目录</vt:lpstr>
      <vt:lpstr>纵深防御原则的来源</vt:lpstr>
      <vt:lpstr>幻灯片 47</vt:lpstr>
      <vt:lpstr>幻灯片 48</vt:lpstr>
      <vt:lpstr>总  结</vt:lpstr>
      <vt:lpstr>参考文档</vt:lpstr>
      <vt:lpstr>幻灯片 51</vt:lpstr>
    </vt:vector>
  </TitlesOfParts>
  <Company>Huawei Technologies Co.,Ltd.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Zhuchengbi</dc:creator>
  <cp:lastModifiedBy>huawei</cp:lastModifiedBy>
  <cp:revision>3096</cp:revision>
  <dcterms:created xsi:type="dcterms:W3CDTF">2007-01-04T01:40:59Z</dcterms:created>
  <dcterms:modified xsi:type="dcterms:W3CDTF">2015-03-04T03:59:41Z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(4)S70634RZ4ZylFEcUlZAUJOtsC/OVMsm2KeekhbSbpklymKntKufVAalWSayHYYnHSzT+JY6g_x000d_ RRNsqYLU6TEwWvN4b4u4mlrOj7UD2OFUlGIEWgrTzy8/9sWT2QTNOQq6b5mXoIGkInlCCjF8_x000d_ 31epT19DJC31LFKJm3bN9eAN8yLFbgN7wJqpMQmK2ZOU+1IqCRi87urtK0rAsyWt41x4YwkT_x000d_ 7LTabUtKPxNyFhA29W</vt:lpwstr>
  </property>
  <property fmtid="{D5CDD505-2E9C-101B-9397-08002B2CF9AE}" pid="3" name="_ms_pID_7253431">
    <vt:lpwstr>vnbaOE+cteY4iJ4SLZ70zXHbLf6t1yd9F9G+GtU7s4T7lqovYa7ZY2_x000d_ 4AASMXnDRpxULQCWXziKnlSCq+6YZ+ohewt/Twpy8FHhj8lQTpkePMFeUJO1uDFR/MdDnbcj_x000d_ +krSrVkvLSWz/AHUcbmciXjomEKqF9xoX3qFmn4oht8ds7QfzsNIqexJf6u1/JGI57lbhTO2_x000d_ z/V/tUP8cRbpknBQKftkrf43aQKCIuoZ7cFN</vt:lpwstr>
  </property>
  <property fmtid="{D5CDD505-2E9C-101B-9397-08002B2CF9AE}" pid="4" name="_ms_pID_7253432">
    <vt:lpwstr>GwM43hMeXTUbxyP8Okp80AEbL44C3Xxq1WBQ_x000d_ XOCl4gJj48ySagIzfzh6f+I7per5E5K6glceCthkgPfDUqobdkkHjDfIfMcBi12veMuntN5c_x000d_ siHnNMaqbN6oijpaPQxX77hM/mtuQN8I3pG9LgRgkOjrB8Os5vYH9aAyDB0WKU1Y9XH/tCDl_x000d_ VkcyP8I4i8KpNUSb+zHnq+IZ3BIOmNZh2A6MGS430fX9jpSYveo49n</vt:lpwstr>
  </property>
  <property fmtid="{D5CDD505-2E9C-101B-9397-08002B2CF9AE}" pid="5" name="_ms_pID_7253433">
    <vt:lpwstr>vm</vt:lpwstr>
  </property>
  <property fmtid="{D5CDD505-2E9C-101B-9397-08002B2CF9AE}" pid="6" name="_new_ms_pID_72543">
    <vt:lpwstr>(3)6nOjezJ9CDt++ZK9uQsaFiBTXcB9gJuf+n/68Ld5cvGOJ+dQwhj33EGC8Z7yXk0HbDfF8RpZ_x000d_
Q+6Cjb1yniyBM+SWtw325Fh12BKUvZ3ex0UvU4CT2rBbih51OgvsMxeMZ9XM1AJU8wWqGOiX_x000d_
t+w64yBbYGi6qSfRfRxcUtns0pw5ek2Xum5Prusccs2+HpOskWoSW/zA3QjmWrD+SvXmL1AS_x000d_
lom1mNHgK04gggaTZl</vt:lpwstr>
  </property>
  <property fmtid="{D5CDD505-2E9C-101B-9397-08002B2CF9AE}" pid="7" name="_new_ms_pID_725431">
    <vt:lpwstr>9U39tHTQzzxZc7DzjRWuPWKOrNu8HLk5J+fZQwUM1dvz6/QIcJmnKX_x000d_
wlUQdGNY7xri9+QXBdFuOqLwP9mVqbur/eMbC4bI5+hHfs98g74ssj1O29eH/lPl4QyF+itX_x000d_
13L7BoJL5wk9e+xFN6B01MhnLk+F+1gFsFq0gW7GNrkrWqRX8EFvCoLyN2ifERKILjOyY6Go_x000d_
osi+G3dRpxaa6qUKN6rVf3WMOKsolENmIxjE</vt:lpwstr>
  </property>
  <property fmtid="{D5CDD505-2E9C-101B-9397-08002B2CF9AE}" pid="8" name="_new_ms_pID_725432">
    <vt:lpwstr>GmlLdhwKJy/UBzjz9gAtmf05pruCbNd1OSS0_x000d_
B2GfEHzKc29IWkADeGYC2Ll+51aY1nWxd7Qr0TcAfFsQmYnEFLSBZIMe5r46rlVQr2NAzSE0_x000d_
eA5NDjNMmLJJ6v4VX0XTe4x6w5uANF939ZiBKZnGMjoEbqfxK2WCZFW773mjxkbj</vt:lpwstr>
  </property>
  <property fmtid="{D5CDD505-2E9C-101B-9397-08002B2CF9AE}" pid="9" name="sflag">
    <vt:lpwstr>1425277174</vt:lpwstr>
  </property>
  <property fmtid="{D5CDD505-2E9C-101B-9397-08002B2CF9AE}" pid="10" name="_2015_ms_pID_725343">
    <vt:lpwstr>(2)fj6g2gE9FuPRutvlJw2PcLEiweXVkR2om2lW9D7k+1EirU5FP5hvvQbrf1lnXarkD7+mPAcn
YZiZyRLmRNH2G1herU4v66HuMUb83V9o4hikPOOdwLRZMDVsCXRbKymb8IusDByBbL1F67+B
T6M347I/Byijx6lzP1R1h5J224tDMuro54iI01PE3HxT34ONyGdWpF36GO+IJ03KeJEaq7+a
Qk3K/gjJjp4Rz5Lgj0</vt:lpwstr>
  </property>
  <property fmtid="{D5CDD505-2E9C-101B-9397-08002B2CF9AE}" pid="11" name="_2015_ms_pID_7253431">
    <vt:lpwstr>Sd41f9CzO51Otvvzz7xfa9qVQug9G2hjEPizIXHVvxLKuEGKdcWwkP
RLjKLstSa81hsSOCk8BsKqswGSh5D9nSX1jTeiXPnfUznwJZtYUhiCGOmKxTcvPw6OzhiamG
X2+Ghi9SpJ3bKcWUzQAyvsjYXI2J68LvwlR4+aKOxFFQCu4RHFzkYtQI/kQ72RJKtlGVh/9q
YpgQrx44leMAV619</vt:lpwstr>
  </property>
</Properties>
</file>